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2"/>
  </p:notesMasterIdLst>
  <p:sldIdLst>
    <p:sldId id="256" r:id="rId3"/>
    <p:sldId id="257" r:id="rId4"/>
    <p:sldId id="258" r:id="rId5"/>
    <p:sldId id="304" r:id="rId6"/>
    <p:sldId id="305" r:id="rId7"/>
    <p:sldId id="315" r:id="rId8"/>
    <p:sldId id="260" r:id="rId9"/>
    <p:sldId id="261" r:id="rId10"/>
    <p:sldId id="266" r:id="rId11"/>
    <p:sldId id="259" r:id="rId12"/>
    <p:sldId id="284" r:id="rId13"/>
    <p:sldId id="313" r:id="rId14"/>
    <p:sldId id="264" r:id="rId15"/>
    <p:sldId id="265" r:id="rId16"/>
    <p:sldId id="295" r:id="rId17"/>
    <p:sldId id="316" r:id="rId18"/>
    <p:sldId id="317" r:id="rId19"/>
    <p:sldId id="302" r:id="rId20"/>
    <p:sldId id="303" r:id="rId21"/>
    <p:sldId id="268" r:id="rId22"/>
    <p:sldId id="269" r:id="rId23"/>
    <p:sldId id="290" r:id="rId24"/>
    <p:sldId id="270" r:id="rId25"/>
    <p:sldId id="271" r:id="rId26"/>
    <p:sldId id="294" r:id="rId27"/>
    <p:sldId id="325" r:id="rId28"/>
    <p:sldId id="323" r:id="rId29"/>
    <p:sldId id="326" r:id="rId30"/>
    <p:sldId id="320" r:id="rId31"/>
    <p:sldId id="273" r:id="rId32"/>
    <p:sldId id="275" r:id="rId33"/>
    <p:sldId id="314" r:id="rId34"/>
    <p:sldId id="277" r:id="rId35"/>
    <p:sldId id="278" r:id="rId36"/>
    <p:sldId id="279" r:id="rId37"/>
    <p:sldId id="280" r:id="rId38"/>
    <p:sldId id="282" r:id="rId39"/>
    <p:sldId id="296" r:id="rId40"/>
    <p:sldId id="281" r:id="rId41"/>
    <p:sldId id="285" r:id="rId42"/>
    <p:sldId id="292" r:id="rId43"/>
    <p:sldId id="312" r:id="rId44"/>
    <p:sldId id="308" r:id="rId45"/>
    <p:sldId id="309" r:id="rId46"/>
    <p:sldId id="310" r:id="rId47"/>
    <p:sldId id="311" r:id="rId48"/>
    <p:sldId id="306" r:id="rId49"/>
    <p:sldId id="307" r:id="rId50"/>
    <p:sldId id="318" r:id="rId5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nling" initials="x"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2" autoAdjust="0"/>
    <p:restoredTop sz="81377" autoAdjust="0"/>
  </p:normalViewPr>
  <p:slideViewPr>
    <p:cSldViewPr>
      <p:cViewPr varScale="1">
        <p:scale>
          <a:sx n="62" d="100"/>
          <a:sy n="62" d="100"/>
        </p:scale>
        <p:origin x="-691" y="-86"/>
      </p:cViewPr>
      <p:guideLst>
        <p:guide orient="horz" pos="2160"/>
        <p:guide pos="2880"/>
      </p:guideLst>
    </p:cSldViewPr>
  </p:slideViewPr>
  <p:outlineViewPr>
    <p:cViewPr>
      <p:scale>
        <a:sx n="33" d="100"/>
        <a:sy n="33" d="100"/>
      </p:scale>
      <p:origin x="0" y="1156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F1DF5D-A323-49F6-9238-392708DE9CC0}" type="datetimeFigureOut">
              <a:rPr lang="zh-CN" altLang="en-US" smtClean="0"/>
              <a:t>2011/11/9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911F8A-0400-4913-987D-AE2D5CCC1487}" type="slidenum">
              <a:rPr lang="zh-CN" altLang="en-US" smtClean="0"/>
              <a:t>‹#›</a:t>
            </a:fld>
            <a:endParaRPr lang="zh-CN" altLang="en-US"/>
          </a:p>
        </p:txBody>
      </p:sp>
    </p:spTree>
    <p:extLst>
      <p:ext uri="{BB962C8B-B14F-4D97-AF65-F5344CB8AC3E}">
        <p14:creationId xmlns:p14="http://schemas.microsoft.com/office/powerpoint/2010/main" val="1686505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4911F8A-0400-4913-987D-AE2D5CCC1487}" type="slidenum">
              <a:rPr lang="zh-CN" altLang="en-US" smtClean="0"/>
              <a:t>1</a:t>
            </a:fld>
            <a:endParaRPr lang="zh-CN" altLang="en-US"/>
          </a:p>
        </p:txBody>
      </p:sp>
    </p:spTree>
    <p:extLst>
      <p:ext uri="{BB962C8B-B14F-4D97-AF65-F5344CB8AC3E}">
        <p14:creationId xmlns:p14="http://schemas.microsoft.com/office/powerpoint/2010/main" val="2198528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need high performance hardware</a:t>
            </a:r>
            <a:r>
              <a:rPr lang="en-US" altLang="zh-CN" baseline="0" dirty="0" smtClean="0"/>
              <a:t> and software</a:t>
            </a:r>
          </a:p>
          <a:p>
            <a:endParaRPr lang="en-US" altLang="zh-CN" baseline="0" dirty="0" smtClean="0"/>
          </a:p>
          <a:p>
            <a:r>
              <a:rPr lang="en-US" altLang="zh-CN" baseline="0" dirty="0" smtClean="0"/>
              <a:t>Feature:</a:t>
            </a:r>
          </a:p>
          <a:p>
            <a:r>
              <a:rPr lang="en-US" altLang="zh-CN" baseline="0" dirty="0" smtClean="0"/>
              <a:t>Fast</a:t>
            </a:r>
          </a:p>
          <a:p>
            <a:r>
              <a:rPr lang="en-US" altLang="zh-CN" baseline="0" dirty="0" smtClean="0"/>
              <a:t>Scalable</a:t>
            </a:r>
          </a:p>
          <a:p>
            <a:r>
              <a:rPr lang="en-US" altLang="zh-CN" baseline="0" dirty="0" smtClean="0"/>
              <a:t>Cheap</a:t>
            </a:r>
          </a:p>
          <a:p>
            <a:r>
              <a:rPr lang="en-US" altLang="zh-CN" baseline="0" dirty="0" smtClean="0"/>
              <a:t>(low power consumption, small size)</a:t>
            </a:r>
          </a:p>
        </p:txBody>
      </p:sp>
      <p:sp>
        <p:nvSpPr>
          <p:cNvPr id="4" name="灯片编号占位符 3"/>
          <p:cNvSpPr>
            <a:spLocks noGrp="1"/>
          </p:cNvSpPr>
          <p:nvPr>
            <p:ph type="sldNum" sz="quarter" idx="10"/>
          </p:nvPr>
        </p:nvSpPr>
        <p:spPr/>
        <p:txBody>
          <a:bodyPr/>
          <a:lstStyle/>
          <a:p>
            <a:fld id="{64911F8A-0400-4913-987D-AE2D5CCC1487}" type="slidenum">
              <a:rPr lang="zh-CN" altLang="en-US" smtClean="0"/>
              <a:t>10</a:t>
            </a:fld>
            <a:endParaRPr lang="zh-CN" altLang="en-US"/>
          </a:p>
        </p:txBody>
      </p:sp>
    </p:spTree>
    <p:extLst>
      <p:ext uri="{BB962C8B-B14F-4D97-AF65-F5344CB8AC3E}">
        <p14:creationId xmlns:p14="http://schemas.microsoft.com/office/powerpoint/2010/main" val="440276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GPGPU</a:t>
            </a:r>
            <a:r>
              <a:rPr lang="en-US" altLang="zh-CN" baseline="0" dirty="0" smtClean="0"/>
              <a:t> is suitable for BNA,</a:t>
            </a:r>
          </a:p>
          <a:p>
            <a:r>
              <a:rPr lang="en-US" altLang="zh-CN" baseline="0" dirty="0" smtClean="0"/>
              <a:t>Since the parallelism of algorithms, and GPU’s SIMD architecture. </a:t>
            </a:r>
          </a:p>
          <a:p>
            <a:endParaRPr lang="en-US" altLang="zh-CN" baseline="0" dirty="0" smtClean="0"/>
          </a:p>
          <a:p>
            <a:r>
              <a:rPr lang="en-US" altLang="zh-CN" baseline="0" dirty="0" smtClean="0"/>
              <a:t>We need map the software onto the software. </a:t>
            </a:r>
            <a:endParaRPr lang="zh-CN" altLang="en-US" dirty="0"/>
          </a:p>
        </p:txBody>
      </p:sp>
      <p:sp>
        <p:nvSpPr>
          <p:cNvPr id="4" name="灯片编号占位符 3"/>
          <p:cNvSpPr>
            <a:spLocks noGrp="1"/>
          </p:cNvSpPr>
          <p:nvPr>
            <p:ph type="sldNum" sz="quarter" idx="10"/>
          </p:nvPr>
        </p:nvSpPr>
        <p:spPr/>
        <p:txBody>
          <a:bodyPr/>
          <a:lstStyle/>
          <a:p>
            <a:fld id="{64911F8A-0400-4913-987D-AE2D5CCC1487}" type="slidenum">
              <a:rPr lang="zh-CN" altLang="en-US" smtClean="0"/>
              <a:t>11</a:t>
            </a:fld>
            <a:endParaRPr lang="zh-CN" altLang="en-US"/>
          </a:p>
        </p:txBody>
      </p:sp>
    </p:spTree>
    <p:extLst>
      <p:ext uri="{BB962C8B-B14F-4D97-AF65-F5344CB8AC3E}">
        <p14:creationId xmlns:p14="http://schemas.microsoft.com/office/powerpoint/2010/main" val="3979895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 work flow of our platform.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There are four steps: data acquisition, image preprocessing, network construction and network analysis.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We accelerate the latter two steps (shown in detail in the two blocks at the bottom).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In network construction, correlation matrices for each </a:t>
            </a:r>
            <a:r>
              <a:rPr lang="en-US" altLang="zh-CN" sz="1200" kern="1200" dirty="0" err="1" smtClean="0">
                <a:solidFill>
                  <a:schemeClr val="tx1"/>
                </a:solidFill>
                <a:effectLst/>
                <a:latin typeface="+mn-lt"/>
                <a:ea typeface="+mn-ea"/>
                <a:cs typeface="+mn-cs"/>
              </a:rPr>
              <a:t>subjectare</a:t>
            </a:r>
            <a:r>
              <a:rPr lang="en-US" altLang="zh-CN" sz="1200" kern="1200" dirty="0" smtClean="0">
                <a:solidFill>
                  <a:schemeClr val="tx1"/>
                </a:solidFill>
                <a:effectLst/>
                <a:latin typeface="+mn-lt"/>
                <a:ea typeface="+mn-ea"/>
                <a:cs typeface="+mn-cs"/>
              </a:rPr>
              <a:t> are obtained by calculating Pearson Correlations.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These correlation matrices are </a:t>
            </a:r>
            <a:r>
              <a:rPr lang="en-US" altLang="zh-CN" sz="1200" kern="1200" dirty="0" err="1" smtClean="0">
                <a:solidFill>
                  <a:schemeClr val="tx1"/>
                </a:solidFill>
                <a:effectLst/>
                <a:latin typeface="+mn-lt"/>
                <a:ea typeface="+mn-ea"/>
                <a:cs typeface="+mn-cs"/>
              </a:rPr>
              <a:t>then"binarized</a:t>
            </a:r>
            <a:r>
              <a:rPr lang="en-US" altLang="zh-CN" sz="1200" kern="1200" dirty="0" smtClean="0">
                <a:solidFill>
                  <a:schemeClr val="tx1"/>
                </a:solidFill>
                <a:effectLst/>
                <a:latin typeface="+mn-lt"/>
                <a:ea typeface="+mn-ea"/>
                <a:cs typeface="+mn-cs"/>
              </a:rPr>
              <a:t>" into one single adjacency matrix, by simply averaging or using t-test.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In the network analysis step, several </a:t>
            </a:r>
            <a:r>
              <a:rPr lang="en-US" altLang="zh-CN" sz="1200" kern="1200" dirty="0" err="1" smtClean="0">
                <a:solidFill>
                  <a:schemeClr val="tx1"/>
                </a:solidFill>
                <a:effectLst/>
                <a:latin typeface="+mn-lt"/>
                <a:ea typeface="+mn-ea"/>
                <a:cs typeface="+mn-cs"/>
              </a:rPr>
              <a:t>charateristics</a:t>
            </a:r>
            <a:r>
              <a:rPr lang="en-US" altLang="zh-CN" sz="1200" kern="1200" dirty="0" smtClean="0">
                <a:solidFill>
                  <a:schemeClr val="tx1"/>
                </a:solidFill>
                <a:effectLst/>
                <a:latin typeface="+mn-lt"/>
                <a:ea typeface="+mn-ea"/>
                <a:cs typeface="+mn-cs"/>
              </a:rPr>
              <a:t> are calculated. Procedures denoted by green (i.e. Pearson Correlation, Partition and APSP) are accelerated with GPU.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All procedures are implemented with multi-core CPU.</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64911F8A-0400-4913-987D-AE2D5CCC1487}" type="slidenum">
              <a:rPr lang="zh-CN" altLang="en-US" smtClean="0"/>
              <a:t>13</a:t>
            </a:fld>
            <a:endParaRPr lang="zh-CN" altLang="en-US"/>
          </a:p>
        </p:txBody>
      </p:sp>
    </p:spTree>
    <p:extLst>
      <p:ext uri="{BB962C8B-B14F-4D97-AF65-F5344CB8AC3E}">
        <p14:creationId xmlns:p14="http://schemas.microsoft.com/office/powerpoint/2010/main" val="1587667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The first step in the work flow is the correlation calculation.</a:t>
            </a:r>
          </a:p>
          <a:p>
            <a:r>
              <a:rPr lang="en-US" altLang="zh-CN" sz="1200" b="0" i="0" u="none" strike="noStrike" kern="1200" baseline="0" dirty="0" smtClean="0">
                <a:solidFill>
                  <a:schemeClr val="tx1"/>
                </a:solidFill>
                <a:latin typeface="+mn-lt"/>
                <a:ea typeface="+mn-ea"/>
                <a:cs typeface="+mn-cs"/>
              </a:rPr>
              <a:t>The input is BOLD signals of length </a:t>
            </a:r>
            <a:r>
              <a:rPr lang="en-US" altLang="zh-CN" sz="1200" b="0" i="1" u="none" strike="noStrike" kern="1200" baseline="0" dirty="0" smtClean="0">
                <a:solidFill>
                  <a:schemeClr val="tx1"/>
                </a:solidFill>
                <a:latin typeface="+mn-lt"/>
                <a:ea typeface="+mn-ea"/>
                <a:cs typeface="+mn-cs"/>
              </a:rPr>
              <a:t>L </a:t>
            </a:r>
            <a:r>
              <a:rPr lang="en-US" altLang="zh-CN" sz="1200" b="0" i="0" u="none" strike="noStrike" kern="1200" baseline="0" dirty="0" smtClean="0">
                <a:solidFill>
                  <a:schemeClr val="tx1"/>
                </a:solidFill>
                <a:latin typeface="+mn-lt"/>
                <a:ea typeface="+mn-ea"/>
                <a:cs typeface="+mn-cs"/>
              </a:rPr>
              <a:t>for each of the </a:t>
            </a:r>
            <a:r>
              <a:rPr lang="en-US" altLang="zh-CN" sz="1200" b="0" i="1" u="none" strike="noStrike" kern="1200" baseline="0" dirty="0" err="1" smtClean="0">
                <a:solidFill>
                  <a:schemeClr val="tx1"/>
                </a:solidFill>
                <a:latin typeface="+mn-lt"/>
                <a:ea typeface="+mn-ea"/>
                <a:cs typeface="+mn-cs"/>
              </a:rPr>
              <a:t>Nv</a:t>
            </a:r>
            <a:r>
              <a:rPr lang="en-US" altLang="zh-CN" sz="1200" b="0" i="1"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voxels.</a:t>
            </a:r>
          </a:p>
          <a:p>
            <a:r>
              <a:rPr lang="en-US" altLang="zh-CN" sz="1200" b="0" i="0" u="none" strike="noStrike" kern="1200" baseline="0" dirty="0" smtClean="0">
                <a:solidFill>
                  <a:schemeClr val="tx1"/>
                </a:solidFill>
                <a:latin typeface="+mn-lt"/>
                <a:ea typeface="+mn-ea"/>
                <a:cs typeface="+mn-cs"/>
              </a:rPr>
              <a:t>The output is the connectivity matrix. We then </a:t>
            </a:r>
            <a:r>
              <a:rPr lang="en-US" altLang="zh-CN" sz="1200" b="0" i="0" u="none" strike="noStrike" kern="1200" baseline="0" dirty="0" err="1" smtClean="0">
                <a:solidFill>
                  <a:schemeClr val="tx1"/>
                </a:solidFill>
                <a:latin typeface="+mn-lt"/>
                <a:ea typeface="+mn-ea"/>
                <a:cs typeface="+mn-cs"/>
              </a:rPr>
              <a:t>binarize</a:t>
            </a:r>
            <a:r>
              <a:rPr lang="en-US" altLang="zh-CN" sz="1200" b="0" i="0" u="none" strike="noStrike" kern="1200" baseline="0" dirty="0" smtClean="0">
                <a:solidFill>
                  <a:schemeClr val="tx1"/>
                </a:solidFill>
                <a:latin typeface="+mn-lt"/>
                <a:ea typeface="+mn-ea"/>
                <a:cs typeface="+mn-cs"/>
              </a:rPr>
              <a:t> it to get the adjacency matrix.</a:t>
            </a:r>
          </a:p>
          <a:p>
            <a:r>
              <a:rPr lang="en-US" altLang="zh-CN" sz="1200" b="0" i="0" u="none" strike="noStrike" kern="1200" baseline="0" dirty="0" smtClean="0">
                <a:solidFill>
                  <a:schemeClr val="tx1"/>
                </a:solidFill>
                <a:latin typeface="+mn-lt"/>
                <a:ea typeface="+mn-ea"/>
                <a:cs typeface="+mn-cs"/>
              </a:rPr>
              <a:t>Thus we obtain the brain network. </a:t>
            </a:r>
            <a:endParaRPr lang="en-US" altLang="zh-CN" dirty="0" smtClean="0"/>
          </a:p>
          <a:p>
            <a:endParaRPr lang="en-US" altLang="zh-CN" dirty="0" smtClean="0"/>
          </a:p>
          <a:p>
            <a:r>
              <a:rPr lang="en-US" altLang="zh-CN" dirty="0" smtClean="0"/>
              <a:t>Previous work didn’t identify the matrix</a:t>
            </a:r>
            <a:r>
              <a:rPr lang="en-US" altLang="zh-CN" baseline="0" dirty="0" smtClean="0"/>
              <a:t> multiplication kernel… </a:t>
            </a:r>
          </a:p>
          <a:p>
            <a:endParaRPr lang="en-US" altLang="zh-CN" baseline="0" dirty="0" smtClean="0"/>
          </a:p>
          <a:p>
            <a:r>
              <a:rPr lang="en-US" altLang="zh-CN" baseline="0" dirty="0" smtClean="0"/>
              <a:t>Tennessee University reports 1.4 TFLOPS on AMD 5870…</a:t>
            </a:r>
            <a:endParaRPr lang="zh-CN" altLang="en-US" dirty="0"/>
          </a:p>
        </p:txBody>
      </p:sp>
      <p:sp>
        <p:nvSpPr>
          <p:cNvPr id="4" name="灯片编号占位符 3"/>
          <p:cNvSpPr>
            <a:spLocks noGrp="1"/>
          </p:cNvSpPr>
          <p:nvPr>
            <p:ph type="sldNum" sz="quarter" idx="10"/>
          </p:nvPr>
        </p:nvSpPr>
        <p:spPr/>
        <p:txBody>
          <a:bodyPr/>
          <a:lstStyle/>
          <a:p>
            <a:fld id="{64911F8A-0400-4913-987D-AE2D5CCC1487}" type="slidenum">
              <a:rPr lang="zh-CN" altLang="en-US" smtClean="0"/>
              <a:t>14</a:t>
            </a:fld>
            <a:endParaRPr lang="zh-CN" altLang="en-US"/>
          </a:p>
        </p:txBody>
      </p:sp>
    </p:spTree>
    <p:extLst>
      <p:ext uri="{BB962C8B-B14F-4D97-AF65-F5344CB8AC3E}">
        <p14:creationId xmlns:p14="http://schemas.microsoft.com/office/powerpoint/2010/main" val="4152282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The first step in the work flow is the correlation calculation.</a:t>
            </a:r>
          </a:p>
          <a:p>
            <a:r>
              <a:rPr lang="en-US" altLang="zh-CN" sz="1200" b="0" i="0" u="none" strike="noStrike" kern="1200" baseline="0" dirty="0" smtClean="0">
                <a:solidFill>
                  <a:schemeClr val="tx1"/>
                </a:solidFill>
                <a:latin typeface="+mn-lt"/>
                <a:ea typeface="+mn-ea"/>
                <a:cs typeface="+mn-cs"/>
              </a:rPr>
              <a:t>The input is BOLD signals of length </a:t>
            </a:r>
            <a:r>
              <a:rPr lang="en-US" altLang="zh-CN" sz="1200" b="0" i="1" u="none" strike="noStrike" kern="1200" baseline="0" dirty="0" smtClean="0">
                <a:solidFill>
                  <a:schemeClr val="tx1"/>
                </a:solidFill>
                <a:latin typeface="+mn-lt"/>
                <a:ea typeface="+mn-ea"/>
                <a:cs typeface="+mn-cs"/>
              </a:rPr>
              <a:t>L </a:t>
            </a:r>
            <a:r>
              <a:rPr lang="en-US" altLang="zh-CN" sz="1200" b="0" i="0" u="none" strike="noStrike" kern="1200" baseline="0" dirty="0" smtClean="0">
                <a:solidFill>
                  <a:schemeClr val="tx1"/>
                </a:solidFill>
                <a:latin typeface="+mn-lt"/>
                <a:ea typeface="+mn-ea"/>
                <a:cs typeface="+mn-cs"/>
              </a:rPr>
              <a:t>for each of the </a:t>
            </a:r>
            <a:r>
              <a:rPr lang="en-US" altLang="zh-CN" sz="1200" b="0" i="1" u="none" strike="noStrike" kern="1200" baseline="0" dirty="0" err="1" smtClean="0">
                <a:solidFill>
                  <a:schemeClr val="tx1"/>
                </a:solidFill>
                <a:latin typeface="+mn-lt"/>
                <a:ea typeface="+mn-ea"/>
                <a:cs typeface="+mn-cs"/>
              </a:rPr>
              <a:t>Nv</a:t>
            </a:r>
            <a:r>
              <a:rPr lang="en-US" altLang="zh-CN" sz="1200" b="0" i="1"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voxels.</a:t>
            </a:r>
          </a:p>
          <a:p>
            <a:r>
              <a:rPr lang="en-US" altLang="zh-CN" sz="1200" b="0" i="0" u="none" strike="noStrike" kern="1200" baseline="0" dirty="0" smtClean="0">
                <a:solidFill>
                  <a:schemeClr val="tx1"/>
                </a:solidFill>
                <a:latin typeface="+mn-lt"/>
                <a:ea typeface="+mn-ea"/>
                <a:cs typeface="+mn-cs"/>
              </a:rPr>
              <a:t>The output is the connectivity matrix. We then </a:t>
            </a:r>
            <a:r>
              <a:rPr lang="en-US" altLang="zh-CN" sz="1200" b="0" i="0" u="none" strike="noStrike" kern="1200" baseline="0" dirty="0" err="1" smtClean="0">
                <a:solidFill>
                  <a:schemeClr val="tx1"/>
                </a:solidFill>
                <a:latin typeface="+mn-lt"/>
                <a:ea typeface="+mn-ea"/>
                <a:cs typeface="+mn-cs"/>
              </a:rPr>
              <a:t>binarize</a:t>
            </a:r>
            <a:r>
              <a:rPr lang="en-US" altLang="zh-CN" sz="1200" b="0" i="0" u="none" strike="noStrike" kern="1200" baseline="0" dirty="0" smtClean="0">
                <a:solidFill>
                  <a:schemeClr val="tx1"/>
                </a:solidFill>
                <a:latin typeface="+mn-lt"/>
                <a:ea typeface="+mn-ea"/>
                <a:cs typeface="+mn-cs"/>
              </a:rPr>
              <a:t> it to get the adjacency matrix.</a:t>
            </a:r>
          </a:p>
          <a:p>
            <a:r>
              <a:rPr lang="en-US" altLang="zh-CN" sz="1200" b="0" i="0" u="none" strike="noStrike" kern="1200" baseline="0" dirty="0" smtClean="0">
                <a:solidFill>
                  <a:schemeClr val="tx1"/>
                </a:solidFill>
                <a:latin typeface="+mn-lt"/>
                <a:ea typeface="+mn-ea"/>
                <a:cs typeface="+mn-cs"/>
              </a:rPr>
              <a:t>Thus we obtain the brain network. </a:t>
            </a:r>
            <a:endParaRPr lang="en-US" altLang="zh-CN" dirty="0" smtClean="0"/>
          </a:p>
          <a:p>
            <a:endParaRPr lang="en-US" altLang="zh-CN" dirty="0" smtClean="0"/>
          </a:p>
          <a:p>
            <a:r>
              <a:rPr lang="en-US" altLang="zh-CN" dirty="0" smtClean="0"/>
              <a:t>Previous work didn’t identify the matrix</a:t>
            </a:r>
            <a:r>
              <a:rPr lang="en-US" altLang="zh-CN" baseline="0" dirty="0" smtClean="0"/>
              <a:t> multiplication kernel… </a:t>
            </a:r>
          </a:p>
          <a:p>
            <a:endParaRPr lang="en-US" altLang="zh-CN" baseline="0" dirty="0" smtClean="0"/>
          </a:p>
          <a:p>
            <a:r>
              <a:rPr lang="en-US" altLang="zh-CN" baseline="0" dirty="0" smtClean="0"/>
              <a:t>Tennessee University reports 1.4 TFLOPS on AMD 5870…</a:t>
            </a:r>
            <a:endParaRPr lang="zh-CN" altLang="en-US" dirty="0"/>
          </a:p>
        </p:txBody>
      </p:sp>
      <p:sp>
        <p:nvSpPr>
          <p:cNvPr id="4" name="灯片编号占位符 3"/>
          <p:cNvSpPr>
            <a:spLocks noGrp="1"/>
          </p:cNvSpPr>
          <p:nvPr>
            <p:ph type="sldNum" sz="quarter" idx="10"/>
          </p:nvPr>
        </p:nvSpPr>
        <p:spPr/>
        <p:txBody>
          <a:bodyPr/>
          <a:lstStyle/>
          <a:p>
            <a:fld id="{64911F8A-0400-4913-987D-AE2D5CCC1487}" type="slidenum">
              <a:rPr lang="zh-CN" altLang="en-US" smtClean="0"/>
              <a:t>15</a:t>
            </a:fld>
            <a:endParaRPr lang="zh-CN" altLang="en-US"/>
          </a:p>
        </p:txBody>
      </p:sp>
    </p:spTree>
    <p:extLst>
      <p:ext uri="{BB962C8B-B14F-4D97-AF65-F5344CB8AC3E}">
        <p14:creationId xmlns:p14="http://schemas.microsoft.com/office/powerpoint/2010/main" val="4152282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The first step in the work flow is the correlation calculation.</a:t>
            </a:r>
          </a:p>
          <a:p>
            <a:r>
              <a:rPr lang="en-US" altLang="zh-CN" sz="1200" b="0" i="0" u="none" strike="noStrike" kern="1200" baseline="0" dirty="0" smtClean="0">
                <a:solidFill>
                  <a:schemeClr val="tx1"/>
                </a:solidFill>
                <a:latin typeface="+mn-lt"/>
                <a:ea typeface="+mn-ea"/>
                <a:cs typeface="+mn-cs"/>
              </a:rPr>
              <a:t>The input is BOLD signals of length </a:t>
            </a:r>
            <a:r>
              <a:rPr lang="en-US" altLang="zh-CN" sz="1200" b="0" i="1" u="none" strike="noStrike" kern="1200" baseline="0" dirty="0" smtClean="0">
                <a:solidFill>
                  <a:schemeClr val="tx1"/>
                </a:solidFill>
                <a:latin typeface="+mn-lt"/>
                <a:ea typeface="+mn-ea"/>
                <a:cs typeface="+mn-cs"/>
              </a:rPr>
              <a:t>L </a:t>
            </a:r>
            <a:r>
              <a:rPr lang="en-US" altLang="zh-CN" sz="1200" b="0" i="0" u="none" strike="noStrike" kern="1200" baseline="0" dirty="0" smtClean="0">
                <a:solidFill>
                  <a:schemeClr val="tx1"/>
                </a:solidFill>
                <a:latin typeface="+mn-lt"/>
                <a:ea typeface="+mn-ea"/>
                <a:cs typeface="+mn-cs"/>
              </a:rPr>
              <a:t>for each of the </a:t>
            </a:r>
            <a:r>
              <a:rPr lang="en-US" altLang="zh-CN" sz="1200" b="0" i="1" u="none" strike="noStrike" kern="1200" baseline="0" dirty="0" err="1" smtClean="0">
                <a:solidFill>
                  <a:schemeClr val="tx1"/>
                </a:solidFill>
                <a:latin typeface="+mn-lt"/>
                <a:ea typeface="+mn-ea"/>
                <a:cs typeface="+mn-cs"/>
              </a:rPr>
              <a:t>Nv</a:t>
            </a:r>
            <a:r>
              <a:rPr lang="en-US" altLang="zh-CN" sz="1200" b="0" i="1"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voxels.</a:t>
            </a:r>
          </a:p>
          <a:p>
            <a:r>
              <a:rPr lang="en-US" altLang="zh-CN" sz="1200" b="0" i="0" u="none" strike="noStrike" kern="1200" baseline="0" dirty="0" smtClean="0">
                <a:solidFill>
                  <a:schemeClr val="tx1"/>
                </a:solidFill>
                <a:latin typeface="+mn-lt"/>
                <a:ea typeface="+mn-ea"/>
                <a:cs typeface="+mn-cs"/>
              </a:rPr>
              <a:t>The output is the connectivity matrix. We then </a:t>
            </a:r>
            <a:r>
              <a:rPr lang="en-US" altLang="zh-CN" sz="1200" b="0" i="0" u="none" strike="noStrike" kern="1200" baseline="0" dirty="0" err="1" smtClean="0">
                <a:solidFill>
                  <a:schemeClr val="tx1"/>
                </a:solidFill>
                <a:latin typeface="+mn-lt"/>
                <a:ea typeface="+mn-ea"/>
                <a:cs typeface="+mn-cs"/>
              </a:rPr>
              <a:t>binarize</a:t>
            </a:r>
            <a:r>
              <a:rPr lang="en-US" altLang="zh-CN" sz="1200" b="0" i="0" u="none" strike="noStrike" kern="1200" baseline="0" dirty="0" smtClean="0">
                <a:solidFill>
                  <a:schemeClr val="tx1"/>
                </a:solidFill>
                <a:latin typeface="+mn-lt"/>
                <a:ea typeface="+mn-ea"/>
                <a:cs typeface="+mn-cs"/>
              </a:rPr>
              <a:t> it to get the adjacency matrix.</a:t>
            </a:r>
          </a:p>
          <a:p>
            <a:r>
              <a:rPr lang="en-US" altLang="zh-CN" sz="1200" b="0" i="0" u="none" strike="noStrike" kern="1200" baseline="0" dirty="0" smtClean="0">
                <a:solidFill>
                  <a:schemeClr val="tx1"/>
                </a:solidFill>
                <a:latin typeface="+mn-lt"/>
                <a:ea typeface="+mn-ea"/>
                <a:cs typeface="+mn-cs"/>
              </a:rPr>
              <a:t>Thus we obtain the brain network. </a:t>
            </a:r>
            <a:endParaRPr lang="en-US" altLang="zh-CN" dirty="0" smtClean="0"/>
          </a:p>
          <a:p>
            <a:endParaRPr lang="en-US" altLang="zh-CN" dirty="0" smtClean="0"/>
          </a:p>
          <a:p>
            <a:r>
              <a:rPr lang="en-US" altLang="zh-CN" dirty="0" smtClean="0"/>
              <a:t>Previous work didn’t identify the matrix</a:t>
            </a:r>
            <a:r>
              <a:rPr lang="en-US" altLang="zh-CN" baseline="0" dirty="0" smtClean="0"/>
              <a:t> multiplication kernel… </a:t>
            </a:r>
          </a:p>
          <a:p>
            <a:endParaRPr lang="en-US" altLang="zh-CN" baseline="0" dirty="0" smtClean="0"/>
          </a:p>
          <a:p>
            <a:r>
              <a:rPr lang="en-US" altLang="zh-CN" baseline="0" dirty="0" smtClean="0"/>
              <a:t>Tennessee University reports 1.4 TFLOPS on AMD 5870…</a:t>
            </a:r>
            <a:endParaRPr lang="zh-CN" altLang="en-US" dirty="0"/>
          </a:p>
        </p:txBody>
      </p:sp>
      <p:sp>
        <p:nvSpPr>
          <p:cNvPr id="4" name="灯片编号占位符 3"/>
          <p:cNvSpPr>
            <a:spLocks noGrp="1"/>
          </p:cNvSpPr>
          <p:nvPr>
            <p:ph type="sldNum" sz="quarter" idx="10"/>
          </p:nvPr>
        </p:nvSpPr>
        <p:spPr/>
        <p:txBody>
          <a:bodyPr/>
          <a:lstStyle/>
          <a:p>
            <a:fld id="{64911F8A-0400-4913-987D-AE2D5CCC1487}" type="slidenum">
              <a:rPr lang="zh-CN" altLang="en-US" smtClean="0"/>
              <a:t>16</a:t>
            </a:fld>
            <a:endParaRPr lang="zh-CN" altLang="en-US"/>
          </a:p>
        </p:txBody>
      </p:sp>
    </p:spTree>
    <p:extLst>
      <p:ext uri="{BB962C8B-B14F-4D97-AF65-F5344CB8AC3E}">
        <p14:creationId xmlns:p14="http://schemas.microsoft.com/office/powerpoint/2010/main" val="4152282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From the brain network, we can calculate some informative characteristics such as the nodal degree, the clustering coefficient (</a:t>
            </a:r>
            <a:r>
              <a:rPr lang="en-US" altLang="zh-CN" sz="1200" kern="1200" dirty="0" err="1" smtClean="0">
                <a:solidFill>
                  <a:schemeClr val="tx1"/>
                </a:solidFill>
                <a:effectLst/>
                <a:latin typeface="+mn-lt"/>
                <a:ea typeface="+mn-ea"/>
                <a:cs typeface="+mn-cs"/>
              </a:rPr>
              <a:t>Cp</a:t>
            </a:r>
            <a:r>
              <a:rPr lang="en-US" altLang="zh-CN" sz="1200" kern="1200" dirty="0" smtClean="0">
                <a:solidFill>
                  <a:schemeClr val="tx1"/>
                </a:solidFill>
                <a:effectLst/>
                <a:latin typeface="+mn-lt"/>
                <a:ea typeface="+mn-ea"/>
                <a:cs typeface="+mn-cs"/>
              </a:rPr>
              <a:t>), the characteristic path length (</a:t>
            </a:r>
            <a:r>
              <a:rPr lang="en-US" altLang="zh-CN" sz="1200" kern="1200" dirty="0" err="1" smtClean="0">
                <a:solidFill>
                  <a:schemeClr val="tx1"/>
                </a:solidFill>
                <a:effectLst/>
                <a:latin typeface="+mn-lt"/>
                <a:ea typeface="+mn-ea"/>
                <a:cs typeface="+mn-cs"/>
              </a:rPr>
              <a:t>Lp</a:t>
            </a:r>
            <a:r>
              <a:rPr lang="en-US" altLang="zh-CN" sz="1200" kern="1200" dirty="0" smtClean="0">
                <a:solidFill>
                  <a:schemeClr val="tx1"/>
                </a:solidFill>
                <a:effectLst/>
                <a:latin typeface="+mn-lt"/>
                <a:ea typeface="+mn-ea"/>
                <a:cs typeface="+mn-cs"/>
              </a:rPr>
              <a:t>), the local and global efficiency (LE and GE), and so on.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These characteristics reveal interesting properties of brain networks such as the small world property and the scale free property.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effectLst/>
                <a:latin typeface="+mn-lt"/>
                <a:ea typeface="+mn-ea"/>
                <a:cs typeface="+mn-cs"/>
              </a:rPr>
              <a:t>Lp</a:t>
            </a:r>
            <a:r>
              <a:rPr lang="en-US" altLang="zh-CN" sz="1200" kern="1200" dirty="0" smtClean="0">
                <a:solidFill>
                  <a:schemeClr val="tx1"/>
                </a:solidFill>
                <a:effectLst/>
                <a:latin typeface="+mn-lt"/>
                <a:ea typeface="+mn-ea"/>
                <a:cs typeface="+mn-cs"/>
              </a:rPr>
              <a:t>, LE and GE rely on the calculation of All-Pairs Shortest Path (APSP), which is one of the most time-</a:t>
            </a:r>
            <a:r>
              <a:rPr lang="en-US" altLang="zh-CN" sz="1200" kern="1200" dirty="0" err="1" smtClean="0">
                <a:solidFill>
                  <a:schemeClr val="tx1"/>
                </a:solidFill>
                <a:effectLst/>
                <a:latin typeface="+mn-lt"/>
                <a:ea typeface="+mn-ea"/>
                <a:cs typeface="+mn-cs"/>
              </a:rPr>
              <a:t>comsuming</a:t>
            </a:r>
            <a:r>
              <a:rPr lang="en-US" altLang="zh-CN" sz="1200" kern="1200" dirty="0" smtClean="0">
                <a:solidFill>
                  <a:schemeClr val="tx1"/>
                </a:solidFill>
                <a:effectLst/>
                <a:latin typeface="+mn-lt"/>
                <a:ea typeface="+mn-ea"/>
                <a:cs typeface="+mn-cs"/>
              </a:rPr>
              <a:t> step in voxel-based BNA.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Brain networks also have the community </a:t>
            </a:r>
            <a:r>
              <a:rPr lang="en-US" altLang="zh-CN" sz="1200" kern="1200" dirty="0" err="1" smtClean="0">
                <a:solidFill>
                  <a:schemeClr val="tx1"/>
                </a:solidFill>
                <a:effectLst/>
                <a:latin typeface="+mn-lt"/>
                <a:ea typeface="+mn-ea"/>
                <a:cs typeface="+mn-cs"/>
              </a:rPr>
              <a:t>strucure</a:t>
            </a:r>
            <a:r>
              <a:rPr lang="en-US" altLang="zh-CN" sz="1200" kern="1200" dirty="0" smtClean="0">
                <a:solidFill>
                  <a:schemeClr val="tx1"/>
                </a:solidFill>
                <a:effectLst/>
                <a:latin typeface="+mn-lt"/>
                <a:ea typeface="+mn-ea"/>
                <a:cs typeface="+mn-cs"/>
              </a:rPr>
              <a:t>. Community detection (or modular detection, partition) is another time-consuming step in BNA.</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64911F8A-0400-4913-987D-AE2D5CCC1487}" type="slidenum">
              <a:rPr lang="zh-CN" altLang="en-US" smtClean="0"/>
              <a:t>17</a:t>
            </a:fld>
            <a:endParaRPr lang="zh-CN" altLang="en-US"/>
          </a:p>
        </p:txBody>
      </p:sp>
    </p:spTree>
    <p:extLst>
      <p:ext uri="{BB962C8B-B14F-4D97-AF65-F5344CB8AC3E}">
        <p14:creationId xmlns:p14="http://schemas.microsoft.com/office/powerpoint/2010/main" val="630589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He </a:t>
            </a:r>
            <a:r>
              <a:rPr lang="en-US" altLang="zh-CN" sz="1200" kern="1200" dirty="0" smtClean="0">
                <a:solidFill>
                  <a:schemeClr val="tx1"/>
                </a:solidFill>
                <a:effectLst/>
                <a:latin typeface="+mn-lt"/>
                <a:ea typeface="+mn-ea"/>
                <a:cs typeface="+mn-cs"/>
              </a:rPr>
              <a:t>also use the cortical thickness measurement from magnetic resonance imaging. By investigating the large-scale structural brain networks in 92 AD patients and 97 normal controls, He found that AD patients showed abnormal small-world architecture in the structural cortical networks (increased clustering and shortest paths linking individual regions), implying a less optimal topological organization in AD.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64911F8A-0400-4913-987D-AE2D5CCC1487}" type="slidenum">
              <a:rPr lang="zh-CN" altLang="en-US" smtClean="0"/>
              <a:t>18</a:t>
            </a:fld>
            <a:endParaRPr lang="zh-CN" altLang="en-US"/>
          </a:p>
        </p:txBody>
      </p:sp>
    </p:spTree>
    <p:extLst>
      <p:ext uri="{BB962C8B-B14F-4D97-AF65-F5344CB8AC3E}">
        <p14:creationId xmlns:p14="http://schemas.microsoft.com/office/powerpoint/2010/main" val="1604901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http://www.ncbi.nlm.nih.gov/pmc/articles/PMC2878961/</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kern="1200" dirty="0" smtClean="0">
                <a:solidFill>
                  <a:schemeClr val="tx1"/>
                </a:solidFill>
                <a:effectLst/>
                <a:latin typeface="+mn-lt"/>
                <a:ea typeface="+mn-ea"/>
                <a:cs typeface="+mn-cs"/>
              </a:rPr>
              <a:t>Bassett </a:t>
            </a:r>
            <a:r>
              <a:rPr lang="en-US" altLang="zh-CN" sz="1200" kern="1200" dirty="0" smtClean="0">
                <a:solidFill>
                  <a:schemeClr val="tx1"/>
                </a:solidFill>
                <a:effectLst/>
                <a:latin typeface="+mn-lt"/>
                <a:ea typeface="+mn-ea"/>
                <a:cs typeface="+mn-cs"/>
              </a:rPr>
              <a:t>found that the brain network constructed from the structural MRI data, which measures the cortical thickness, have small-world properties, which are consistent with recent functional MRI analysis, indicating a degree of topological isomorphism between whole-brain structural and functional networks. He also found that the topological and distance metrics of anatomical network organization were significantly abnormal in people with schizophrenia. The abnormality is indicated by reduced hierarchy, the loss of frontal and the emergence of </a:t>
            </a:r>
            <a:r>
              <a:rPr lang="en-US" altLang="zh-CN" sz="1200" kern="1200" dirty="0" err="1" smtClean="0">
                <a:solidFill>
                  <a:schemeClr val="tx1"/>
                </a:solidFill>
                <a:effectLst/>
                <a:latin typeface="+mn-lt"/>
                <a:ea typeface="+mn-ea"/>
                <a:cs typeface="+mn-cs"/>
              </a:rPr>
              <a:t>nonfrontal</a:t>
            </a:r>
            <a:r>
              <a:rPr lang="en-US" altLang="zh-CN" sz="1200" kern="1200" dirty="0" smtClean="0">
                <a:solidFill>
                  <a:schemeClr val="tx1"/>
                </a:solidFill>
                <a:effectLst/>
                <a:latin typeface="+mn-lt"/>
                <a:ea typeface="+mn-ea"/>
                <a:cs typeface="+mn-cs"/>
              </a:rPr>
              <a:t> hubs, and increased connection distance.</a:t>
            </a:r>
            <a:endParaRPr lang="zh-CN"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64911F8A-0400-4913-987D-AE2D5CCC1487}" type="slidenum">
              <a:rPr lang="zh-CN" altLang="en-US" smtClean="0"/>
              <a:t>19</a:t>
            </a:fld>
            <a:endParaRPr lang="zh-CN" altLang="en-US"/>
          </a:p>
        </p:txBody>
      </p:sp>
    </p:spTree>
    <p:extLst>
      <p:ext uri="{BB962C8B-B14F-4D97-AF65-F5344CB8AC3E}">
        <p14:creationId xmlns:p14="http://schemas.microsoft.com/office/powerpoint/2010/main" val="3816327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There are several modular detection methods that are applicable to un-weighted sparse networks.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A random-walk-based method is introduced in </a:t>
            </a:r>
            <a:r>
              <a:rPr lang="en-US" altLang="zh-CN" dirty="0" smtClean="0"/>
              <a:t>[Pons 2006] </a:t>
            </a:r>
            <a:r>
              <a:rPr lang="en-US" altLang="zh-CN" sz="1200" kern="1200" dirty="0" smtClean="0">
                <a:solidFill>
                  <a:schemeClr val="tx1"/>
                </a:solidFill>
                <a:effectLst/>
                <a:latin typeface="+mn-lt"/>
                <a:ea typeface="+mn-ea"/>
                <a:cs typeface="+mn-cs"/>
              </a:rPr>
              <a:t>, and is used in </a:t>
            </a:r>
            <a:r>
              <a:rPr lang="en-US" altLang="zh-CN" dirty="0" smtClean="0"/>
              <a:t>[Valencia 2009]</a:t>
            </a:r>
            <a:r>
              <a:rPr lang="en-US" altLang="zh-CN" sz="1200" kern="1200" dirty="0" smtClean="0">
                <a:solidFill>
                  <a:schemeClr val="tx1"/>
                </a:solidFill>
                <a:effectLst/>
                <a:latin typeface="+mn-lt"/>
                <a:ea typeface="+mn-ea"/>
                <a:cs typeface="+mn-cs"/>
              </a:rPr>
              <a: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A greedy algorithm is presented in </a:t>
            </a:r>
            <a:r>
              <a:rPr lang="en-US" altLang="zh-CN" dirty="0" smtClean="0"/>
              <a:t>[Newman 2004]</a:t>
            </a:r>
            <a:r>
              <a:rPr lang="zh-CN" altLang="en-US" dirty="0" smtClean="0"/>
              <a:t> </a:t>
            </a:r>
            <a:r>
              <a:rPr lang="en-US" altLang="zh-CN" sz="1200" kern="1200" dirty="0" smtClean="0">
                <a:solidFill>
                  <a:schemeClr val="tx1"/>
                </a:solidFill>
                <a:effectLst/>
                <a:latin typeface="+mn-lt"/>
                <a:ea typeface="+mn-ea"/>
                <a:cs typeface="+mn-cs"/>
              </a:rPr>
              <a:t> , and is used in </a:t>
            </a:r>
            <a:r>
              <a:rPr lang="en-US" altLang="zh-CN" dirty="0" smtClean="0"/>
              <a:t>[He 2009]</a:t>
            </a:r>
            <a:r>
              <a:rPr lang="en-US" altLang="zh-CN" sz="1200" kern="1200" dirty="0" smtClean="0">
                <a:solidFill>
                  <a:schemeClr val="tx1"/>
                </a:solidFill>
                <a:effectLst/>
                <a:latin typeface="+mn-lt"/>
                <a:ea typeface="+mn-ea"/>
                <a:cs typeface="+mn-cs"/>
              </a:rPr>
              <a: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 algorithm we choose for the detection of Brain Network </a:t>
            </a:r>
            <a:r>
              <a:rPr lang="en-US" altLang="zh-CN" sz="1200" kern="1200" dirty="0" err="1" smtClean="0">
                <a:solidFill>
                  <a:schemeClr val="tx1"/>
                </a:solidFill>
                <a:effectLst/>
                <a:latin typeface="+mn-lt"/>
                <a:ea typeface="+mn-ea"/>
                <a:cs typeface="+mn-cs"/>
              </a:rPr>
              <a:t>moduler</a:t>
            </a:r>
            <a:r>
              <a:rPr lang="en-US" altLang="zh-CN" sz="1200" kern="1200" dirty="0" smtClean="0">
                <a:solidFill>
                  <a:schemeClr val="tx1"/>
                </a:solidFill>
                <a:effectLst/>
                <a:latin typeface="+mn-lt"/>
                <a:ea typeface="+mn-ea"/>
                <a:cs typeface="+mn-cs"/>
              </a:rPr>
              <a:t> structure is the eigenvector-based spectral partition method.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This algorithm is more precise but at the same time involves much more computation than the above approximate algorithms.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Our GPU implementation greatly accelerates this algorithm and makes it applicable to very large graphs.</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64911F8A-0400-4913-987D-AE2D5CCC1487}" type="slidenum">
              <a:rPr lang="zh-CN" altLang="en-US" smtClean="0"/>
              <a:t>20</a:t>
            </a:fld>
            <a:endParaRPr lang="zh-CN" altLang="en-US"/>
          </a:p>
        </p:txBody>
      </p:sp>
    </p:spTree>
    <p:extLst>
      <p:ext uri="{BB962C8B-B14F-4D97-AF65-F5344CB8AC3E}">
        <p14:creationId xmlns:p14="http://schemas.microsoft.com/office/powerpoint/2010/main" val="1782179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4911F8A-0400-4913-987D-AE2D5CCC1487}" type="slidenum">
              <a:rPr lang="zh-CN" altLang="en-US" smtClean="0"/>
              <a:t>2</a:t>
            </a:fld>
            <a:endParaRPr lang="zh-CN" altLang="en-US"/>
          </a:p>
        </p:txBody>
      </p:sp>
    </p:spTree>
    <p:extLst>
      <p:ext uri="{BB962C8B-B14F-4D97-AF65-F5344CB8AC3E}">
        <p14:creationId xmlns:p14="http://schemas.microsoft.com/office/powerpoint/2010/main" val="3899401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 idea of modular detection is to find groups of points that has a lot of inner-group connections and relatively few inter-group connections. A benefit function </a:t>
                </a:r>
                <a14:m>
                  <m:oMath xmlns:m="http://schemas.openxmlformats.org/officeDocument/2006/math">
                    <m:r>
                      <a:rPr lang="en-US" altLang="zh-CN" sz="1200" i="1" kern="1200">
                        <a:solidFill>
                          <a:schemeClr val="tx1"/>
                        </a:solidFill>
                        <a:effectLst/>
                        <a:latin typeface="Cambria Math"/>
                        <a:ea typeface="+mn-ea"/>
                        <a:cs typeface="+mn-cs"/>
                      </a:rPr>
                      <m:t>𝑄</m:t>
                    </m:r>
                  </m:oMath>
                </a14:m>
                <a:r>
                  <a:rPr lang="en-US" altLang="zh-CN" sz="1200" kern="1200" dirty="0">
                    <a:solidFill>
                      <a:schemeClr val="tx1"/>
                    </a:solidFill>
                    <a:effectLst/>
                    <a:latin typeface="+mn-lt"/>
                    <a:ea typeface="+mn-ea"/>
                    <a:cs typeface="+mn-cs"/>
                  </a:rPr>
                  <a:t> is introduced to judge the network's modularity, which is defined as </a:t>
                </a:r>
                <a:r>
                  <a:rPr lang="en-US" altLang="zh-CN" sz="1200" kern="1200" dirty="0" smtClean="0">
                    <a:solidFill>
                      <a:schemeClr val="tx1"/>
                    </a:solidFill>
                    <a:effectLst/>
                    <a:latin typeface="+mn-lt"/>
                    <a:ea typeface="+mn-ea"/>
                    <a:cs typeface="+mn-cs"/>
                  </a:rPr>
                  <a:t>follow.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where </a:t>
                </a:r>
                <a14:m>
                  <m:oMath xmlns:m="http://schemas.openxmlformats.org/officeDocument/2006/math">
                    <m:sSub>
                      <m:sSubPr>
                        <m:ctrlPr>
                          <a:rPr lang="zh-CN" altLang="zh-CN" sz="1200" i="1" kern="1200">
                            <a:solidFill>
                              <a:schemeClr val="tx1"/>
                            </a:solidFill>
                            <a:effectLst/>
                            <a:latin typeface="Cambria Math"/>
                            <a:ea typeface="+mn-ea"/>
                            <a:cs typeface="+mn-cs"/>
                          </a:rPr>
                        </m:ctrlPr>
                      </m:sSubPr>
                      <m:e>
                        <m:r>
                          <a:rPr lang="en-US" altLang="zh-CN" sz="1200" i="1" kern="1200">
                            <a:solidFill>
                              <a:schemeClr val="tx1"/>
                            </a:solidFill>
                            <a:effectLst/>
                            <a:latin typeface="Cambria Math"/>
                            <a:ea typeface="+mn-ea"/>
                            <a:cs typeface="+mn-cs"/>
                          </a:rPr>
                          <m:t>𝐴</m:t>
                        </m:r>
                      </m:e>
                      <m:sub>
                        <m:r>
                          <a:rPr lang="en-US" altLang="zh-CN" sz="1200" i="1" kern="1200">
                            <a:solidFill>
                              <a:schemeClr val="tx1"/>
                            </a:solidFill>
                            <a:effectLst/>
                            <a:latin typeface="Cambria Math"/>
                            <a:ea typeface="+mn-ea"/>
                            <a:cs typeface="+mn-cs"/>
                          </a:rPr>
                          <m:t>𝑖𝑗</m:t>
                        </m:r>
                      </m:sub>
                    </m:sSub>
                  </m:oMath>
                </a14:m>
                <a:r>
                  <a:rPr lang="en-US" altLang="zh-CN" sz="1200" kern="1200" dirty="0">
                    <a:solidFill>
                      <a:schemeClr val="tx1"/>
                    </a:solidFill>
                    <a:effectLst/>
                    <a:latin typeface="+mn-lt"/>
                    <a:ea typeface="+mn-ea"/>
                    <a:cs typeface="+mn-cs"/>
                  </a:rPr>
                  <a:t> is the element of the binary adjacent matrix representing the Brain Network; </a:t>
                </a:r>
                <a14:m>
                  <m:oMath xmlns:m="http://schemas.openxmlformats.org/officeDocument/2006/math">
                    <m:sSub>
                      <m:sSubPr>
                        <m:ctrlPr>
                          <a:rPr lang="zh-CN" altLang="zh-CN" sz="1200" i="1" kern="1200">
                            <a:solidFill>
                              <a:schemeClr val="tx1"/>
                            </a:solidFill>
                            <a:effectLst/>
                            <a:latin typeface="Cambria Math"/>
                            <a:ea typeface="+mn-ea"/>
                            <a:cs typeface="+mn-cs"/>
                          </a:rPr>
                        </m:ctrlPr>
                      </m:sSubPr>
                      <m:e>
                        <m:r>
                          <a:rPr lang="en-US" altLang="zh-CN" sz="1200" i="1" kern="1200">
                            <a:solidFill>
                              <a:schemeClr val="tx1"/>
                            </a:solidFill>
                            <a:effectLst/>
                            <a:latin typeface="Cambria Math"/>
                            <a:ea typeface="+mn-ea"/>
                            <a:cs typeface="+mn-cs"/>
                          </a:rPr>
                          <m:t>𝑃</m:t>
                        </m:r>
                      </m:e>
                      <m:sub>
                        <m:r>
                          <a:rPr lang="en-US" altLang="zh-CN" sz="1200" i="1" kern="1200">
                            <a:solidFill>
                              <a:schemeClr val="tx1"/>
                            </a:solidFill>
                            <a:effectLst/>
                            <a:latin typeface="Cambria Math"/>
                            <a:ea typeface="+mn-ea"/>
                            <a:cs typeface="+mn-cs"/>
                          </a:rPr>
                          <m:t>𝑖𝑗</m:t>
                        </m:r>
                      </m:sub>
                    </m:sSub>
                  </m:oMath>
                </a14:m>
                <a:r>
                  <a:rPr lang="en-US" altLang="zh-CN" sz="1200" kern="1200" dirty="0">
                    <a:solidFill>
                      <a:schemeClr val="tx1"/>
                    </a:solidFill>
                    <a:effectLst/>
                    <a:latin typeface="+mn-lt"/>
                    <a:ea typeface="+mn-ea"/>
                    <a:cs typeface="+mn-cs"/>
                  </a:rPr>
                  <a:t> is the probability for an edge to fall between every pair of vertices </a:t>
                </a:r>
                <a14:m>
                  <m:oMath xmlns:m="http://schemas.openxmlformats.org/officeDocument/2006/math">
                    <m:r>
                      <a:rPr lang="en-US" altLang="zh-CN" sz="1200" i="1" kern="1200">
                        <a:solidFill>
                          <a:schemeClr val="tx1"/>
                        </a:solidFill>
                        <a:effectLst/>
                        <a:latin typeface="Cambria Math"/>
                        <a:ea typeface="+mn-ea"/>
                        <a:cs typeface="+mn-cs"/>
                      </a:rPr>
                      <m:t>𝑖</m:t>
                    </m:r>
                  </m:oMath>
                </a14:m>
                <a:r>
                  <a:rPr lang="en-US" altLang="zh-CN" sz="1200" kern="1200" dirty="0">
                    <a:solidFill>
                      <a:schemeClr val="tx1"/>
                    </a:solidFill>
                    <a:effectLst/>
                    <a:latin typeface="+mn-lt"/>
                    <a:ea typeface="+mn-ea"/>
                    <a:cs typeface="+mn-cs"/>
                  </a:rPr>
                  <a:t>, </a:t>
                </a:r>
                <a14:m>
                  <m:oMath xmlns:m="http://schemas.openxmlformats.org/officeDocument/2006/math">
                    <m:r>
                      <a:rPr lang="en-US" altLang="zh-CN" sz="1200" i="1" kern="1200">
                        <a:solidFill>
                          <a:schemeClr val="tx1"/>
                        </a:solidFill>
                        <a:effectLst/>
                        <a:latin typeface="Cambria Math"/>
                        <a:ea typeface="+mn-ea"/>
                        <a:cs typeface="+mn-cs"/>
                      </a:rPr>
                      <m:t>𝑗</m:t>
                    </m:r>
                  </m:oMath>
                </a14:m>
                <a:r>
                  <a:rPr lang="en-US" altLang="zh-CN" sz="1200" kern="1200" dirty="0">
                    <a:solidFill>
                      <a:schemeClr val="tx1"/>
                    </a:solidFill>
                    <a:effectLst/>
                    <a:latin typeface="+mn-lt"/>
                    <a:ea typeface="+mn-ea"/>
                    <a:cs typeface="+mn-cs"/>
                  </a:rPr>
                  <a:t>; </a:t>
                </a:r>
                <a14:m>
                  <m:oMath xmlns:m="http://schemas.openxmlformats.org/officeDocument/2006/math">
                    <m:sSub>
                      <m:sSubPr>
                        <m:ctrlPr>
                          <a:rPr lang="zh-CN" altLang="zh-CN" sz="1200" i="1" kern="1200">
                            <a:solidFill>
                              <a:schemeClr val="tx1"/>
                            </a:solidFill>
                            <a:effectLst/>
                            <a:latin typeface="Cambria Math"/>
                            <a:ea typeface="+mn-ea"/>
                            <a:cs typeface="+mn-cs"/>
                          </a:rPr>
                        </m:ctrlPr>
                      </m:sSubPr>
                      <m:e>
                        <m:r>
                          <a:rPr lang="en-US" altLang="zh-CN" sz="1200" i="1" kern="1200">
                            <a:solidFill>
                              <a:schemeClr val="tx1"/>
                            </a:solidFill>
                            <a:effectLst/>
                            <a:latin typeface="Cambria Math"/>
                            <a:ea typeface="+mn-ea"/>
                            <a:cs typeface="+mn-cs"/>
                          </a:rPr>
                          <m:t>𝑔</m:t>
                        </m:r>
                      </m:e>
                      <m:sub>
                        <m:r>
                          <a:rPr lang="en-US" altLang="zh-CN" sz="1200" i="1" kern="1200">
                            <a:solidFill>
                              <a:schemeClr val="tx1"/>
                            </a:solidFill>
                            <a:effectLst/>
                            <a:latin typeface="Cambria Math"/>
                            <a:ea typeface="+mn-ea"/>
                            <a:cs typeface="+mn-cs"/>
                          </a:rPr>
                          <m:t>𝑖</m:t>
                        </m:r>
                      </m:sub>
                    </m:sSub>
                  </m:oMath>
                </a14:m>
                <a:r>
                  <a:rPr lang="en-US" altLang="zh-CN" sz="1200" kern="1200" dirty="0">
                    <a:solidFill>
                      <a:schemeClr val="tx1"/>
                    </a:solidFill>
                    <a:effectLst/>
                    <a:latin typeface="+mn-lt"/>
                    <a:ea typeface="+mn-ea"/>
                    <a:cs typeface="+mn-cs"/>
                  </a:rPr>
                  <a:t> is defined as the community to which vertex </a:t>
                </a:r>
                <a14:m>
                  <m:oMath xmlns:m="http://schemas.openxmlformats.org/officeDocument/2006/math">
                    <m:r>
                      <a:rPr lang="en-US" altLang="zh-CN" sz="1200" i="1" kern="1200">
                        <a:solidFill>
                          <a:schemeClr val="tx1"/>
                        </a:solidFill>
                        <a:effectLst/>
                        <a:latin typeface="Cambria Math"/>
                        <a:ea typeface="+mn-ea"/>
                        <a:cs typeface="+mn-cs"/>
                      </a:rPr>
                      <m:t>𝑖</m:t>
                    </m:r>
                  </m:oMath>
                </a14:m>
                <a:r>
                  <a:rPr lang="en-US" altLang="zh-CN" sz="1200" kern="1200" dirty="0">
                    <a:solidFill>
                      <a:schemeClr val="tx1"/>
                    </a:solidFill>
                    <a:effectLst/>
                    <a:latin typeface="+mn-lt"/>
                    <a:ea typeface="+mn-ea"/>
                    <a:cs typeface="+mn-cs"/>
                  </a:rPr>
                  <a:t> belongs; </a:t>
                </a:r>
                <a14:m>
                  <m:oMath xmlns:m="http://schemas.openxmlformats.org/officeDocument/2006/math">
                    <m:r>
                      <a:rPr lang="en-US" altLang="zh-CN" sz="1200" i="1" kern="1200">
                        <a:solidFill>
                          <a:schemeClr val="tx1"/>
                        </a:solidFill>
                        <a:effectLst/>
                        <a:latin typeface="Cambria Math"/>
                        <a:ea typeface="+mn-ea"/>
                        <a:cs typeface="+mn-cs"/>
                      </a:rPr>
                      <m:t>𝛿</m:t>
                    </m:r>
                    <m:d>
                      <m:dPr>
                        <m:ctrlPr>
                          <a:rPr lang="zh-CN" altLang="zh-CN" sz="1200" i="1" kern="1200">
                            <a:solidFill>
                              <a:schemeClr val="tx1"/>
                            </a:solidFill>
                            <a:effectLst/>
                            <a:latin typeface="Cambria Math"/>
                            <a:ea typeface="+mn-ea"/>
                            <a:cs typeface="+mn-cs"/>
                          </a:rPr>
                        </m:ctrlPr>
                      </m:dPr>
                      <m:e>
                        <m:sSub>
                          <m:sSubPr>
                            <m:ctrlPr>
                              <a:rPr lang="zh-CN" altLang="zh-CN" sz="1200" i="1" kern="1200">
                                <a:solidFill>
                                  <a:schemeClr val="tx1"/>
                                </a:solidFill>
                                <a:effectLst/>
                                <a:latin typeface="Cambria Math"/>
                                <a:ea typeface="+mn-ea"/>
                                <a:cs typeface="+mn-cs"/>
                              </a:rPr>
                            </m:ctrlPr>
                          </m:sSubPr>
                          <m:e>
                            <m:r>
                              <a:rPr lang="en-US" altLang="zh-CN" sz="1200" i="1" kern="1200">
                                <a:solidFill>
                                  <a:schemeClr val="tx1"/>
                                </a:solidFill>
                                <a:effectLst/>
                                <a:latin typeface="Cambria Math"/>
                                <a:ea typeface="+mn-ea"/>
                                <a:cs typeface="+mn-cs"/>
                              </a:rPr>
                              <m:t>𝑔</m:t>
                            </m:r>
                          </m:e>
                          <m:sub>
                            <m:r>
                              <a:rPr lang="en-US" altLang="zh-CN" sz="1200" i="1" kern="1200">
                                <a:solidFill>
                                  <a:schemeClr val="tx1"/>
                                </a:solidFill>
                                <a:effectLst/>
                                <a:latin typeface="Cambria Math"/>
                                <a:ea typeface="+mn-ea"/>
                                <a:cs typeface="+mn-cs"/>
                              </a:rPr>
                              <m:t>𝑖</m:t>
                            </m:r>
                          </m:sub>
                        </m:sSub>
                        <m:r>
                          <a:rPr lang="en-US" altLang="zh-CN" sz="1200" kern="1200">
                            <a:solidFill>
                              <a:schemeClr val="tx1"/>
                            </a:solidFill>
                            <a:effectLst/>
                            <a:latin typeface="Cambria Math"/>
                            <a:ea typeface="+mn-ea"/>
                            <a:cs typeface="+mn-cs"/>
                          </a:rPr>
                          <m:t>,</m:t>
                        </m:r>
                        <m:sSub>
                          <m:sSubPr>
                            <m:ctrlPr>
                              <a:rPr lang="zh-CN" altLang="zh-CN" sz="1200" i="1" kern="1200">
                                <a:solidFill>
                                  <a:schemeClr val="tx1"/>
                                </a:solidFill>
                                <a:effectLst/>
                                <a:latin typeface="Cambria Math"/>
                                <a:ea typeface="+mn-ea"/>
                                <a:cs typeface="+mn-cs"/>
                              </a:rPr>
                            </m:ctrlPr>
                          </m:sSubPr>
                          <m:e>
                            <m:r>
                              <a:rPr lang="en-US" altLang="zh-CN" sz="1200" i="1" kern="1200">
                                <a:solidFill>
                                  <a:schemeClr val="tx1"/>
                                </a:solidFill>
                                <a:effectLst/>
                                <a:latin typeface="Cambria Math"/>
                                <a:ea typeface="+mn-ea"/>
                                <a:cs typeface="+mn-cs"/>
                              </a:rPr>
                              <m:t>𝑔</m:t>
                            </m:r>
                          </m:e>
                          <m:sub>
                            <m:r>
                              <a:rPr lang="en-US" altLang="zh-CN" sz="1200" i="1" kern="1200">
                                <a:solidFill>
                                  <a:schemeClr val="tx1"/>
                                </a:solidFill>
                                <a:effectLst/>
                                <a:latin typeface="Cambria Math"/>
                                <a:ea typeface="+mn-ea"/>
                                <a:cs typeface="+mn-cs"/>
                              </a:rPr>
                              <m:t>𝑗</m:t>
                            </m:r>
                          </m:sub>
                        </m:sSub>
                      </m:e>
                    </m:d>
                  </m:oMath>
                </a14:m>
                <a:r>
                  <a:rPr lang="en-US" altLang="zh-CN" sz="1200" kern="1200" dirty="0">
                    <a:solidFill>
                      <a:schemeClr val="tx1"/>
                    </a:solidFill>
                    <a:effectLst/>
                    <a:latin typeface="+mn-lt"/>
                    <a:ea typeface="+mn-ea"/>
                    <a:cs typeface="+mn-cs"/>
                  </a:rPr>
                  <a:t> is 1 if </a:t>
                </a:r>
                <a14:m>
                  <m:oMath xmlns:m="http://schemas.openxmlformats.org/officeDocument/2006/math">
                    <m:sSub>
                      <m:sSubPr>
                        <m:ctrlPr>
                          <a:rPr lang="zh-CN" altLang="zh-CN" sz="1200" i="1" kern="1200">
                            <a:solidFill>
                              <a:schemeClr val="tx1"/>
                            </a:solidFill>
                            <a:effectLst/>
                            <a:latin typeface="Cambria Math"/>
                            <a:ea typeface="+mn-ea"/>
                            <a:cs typeface="+mn-cs"/>
                          </a:rPr>
                        </m:ctrlPr>
                      </m:sSubPr>
                      <m:e>
                        <m:r>
                          <a:rPr lang="en-US" altLang="zh-CN" sz="1200" i="1" kern="1200">
                            <a:solidFill>
                              <a:schemeClr val="tx1"/>
                            </a:solidFill>
                            <a:effectLst/>
                            <a:latin typeface="Cambria Math"/>
                            <a:ea typeface="+mn-ea"/>
                            <a:cs typeface="+mn-cs"/>
                          </a:rPr>
                          <m:t>𝑔</m:t>
                        </m:r>
                      </m:e>
                      <m:sub>
                        <m:r>
                          <a:rPr lang="en-US" altLang="zh-CN" sz="1200" i="1" kern="1200">
                            <a:solidFill>
                              <a:schemeClr val="tx1"/>
                            </a:solidFill>
                            <a:effectLst/>
                            <a:latin typeface="Cambria Math"/>
                            <a:ea typeface="+mn-ea"/>
                            <a:cs typeface="+mn-cs"/>
                          </a:rPr>
                          <m:t>𝑖</m:t>
                        </m:r>
                      </m:sub>
                    </m:sSub>
                    <m:r>
                      <a:rPr lang="en-US" altLang="zh-CN" sz="1200" kern="1200">
                        <a:solidFill>
                          <a:schemeClr val="tx1"/>
                        </a:solidFill>
                        <a:effectLst/>
                        <a:latin typeface="Cambria Math"/>
                        <a:ea typeface="+mn-ea"/>
                        <a:cs typeface="+mn-cs"/>
                      </a:rPr>
                      <m:t>=</m:t>
                    </m:r>
                    <m:sSub>
                      <m:sSubPr>
                        <m:ctrlPr>
                          <a:rPr lang="zh-CN" altLang="zh-CN" sz="1200" i="1" kern="1200">
                            <a:solidFill>
                              <a:schemeClr val="tx1"/>
                            </a:solidFill>
                            <a:effectLst/>
                            <a:latin typeface="Cambria Math"/>
                            <a:ea typeface="+mn-ea"/>
                            <a:cs typeface="+mn-cs"/>
                          </a:rPr>
                        </m:ctrlPr>
                      </m:sSubPr>
                      <m:e>
                        <m:r>
                          <a:rPr lang="en-US" altLang="zh-CN" sz="1200" i="1" kern="1200">
                            <a:solidFill>
                              <a:schemeClr val="tx1"/>
                            </a:solidFill>
                            <a:effectLst/>
                            <a:latin typeface="Cambria Math"/>
                            <a:ea typeface="+mn-ea"/>
                            <a:cs typeface="+mn-cs"/>
                          </a:rPr>
                          <m:t>𝑔</m:t>
                        </m:r>
                      </m:e>
                      <m:sub>
                        <m:r>
                          <a:rPr lang="en-US" altLang="zh-CN" sz="1200" i="1" kern="1200">
                            <a:solidFill>
                              <a:schemeClr val="tx1"/>
                            </a:solidFill>
                            <a:effectLst/>
                            <a:latin typeface="Cambria Math"/>
                            <a:ea typeface="+mn-ea"/>
                            <a:cs typeface="+mn-cs"/>
                          </a:rPr>
                          <m:t>𝑗</m:t>
                        </m:r>
                      </m:sub>
                    </m:sSub>
                  </m:oMath>
                </a14:m>
                <a:r>
                  <a:rPr lang="en-US" altLang="zh-CN" sz="1200" kern="1200" dirty="0">
                    <a:solidFill>
                      <a:schemeClr val="tx1"/>
                    </a:solidFill>
                    <a:effectLst/>
                    <a:latin typeface="+mn-lt"/>
                    <a:ea typeface="+mn-ea"/>
                    <a:cs typeface="+mn-cs"/>
                  </a:rPr>
                  <a:t> and 0 if otherwise, and </a:t>
                </a:r>
                <a14:m>
                  <m:oMath xmlns:m="http://schemas.openxmlformats.org/officeDocument/2006/math">
                    <m:r>
                      <a:rPr lang="en-US" altLang="zh-CN" sz="1200" i="1" kern="1200">
                        <a:solidFill>
                          <a:schemeClr val="tx1"/>
                        </a:solidFill>
                        <a:effectLst/>
                        <a:latin typeface="Cambria Math"/>
                        <a:ea typeface="+mn-ea"/>
                        <a:cs typeface="+mn-cs"/>
                      </a:rPr>
                      <m:t>𝑚</m:t>
                    </m:r>
                  </m:oMath>
                </a14:m>
                <a:r>
                  <a:rPr lang="en-US" altLang="zh-CN" sz="1200" kern="1200" dirty="0">
                    <a:solidFill>
                      <a:schemeClr val="tx1"/>
                    </a:solidFill>
                    <a:effectLst/>
                    <a:latin typeface="+mn-lt"/>
                    <a:ea typeface="+mn-ea"/>
                    <a:cs typeface="+mn-cs"/>
                  </a:rPr>
                  <a:t> is the number of edges in the network. </a:t>
                </a:r>
                <a14:m>
                  <m:oMath xmlns:m="http://schemas.openxmlformats.org/officeDocument/2006/math">
                    <m:sSub>
                      <m:sSubPr>
                        <m:ctrlPr>
                          <a:rPr lang="zh-CN" altLang="zh-CN" sz="1200" i="1" kern="1200">
                            <a:solidFill>
                              <a:schemeClr val="tx1"/>
                            </a:solidFill>
                            <a:effectLst/>
                            <a:latin typeface="Cambria Math"/>
                            <a:ea typeface="+mn-ea"/>
                            <a:cs typeface="+mn-cs"/>
                          </a:rPr>
                        </m:ctrlPr>
                      </m:sSubPr>
                      <m:e>
                        <m:r>
                          <a:rPr lang="en-US" altLang="zh-CN" sz="1200" i="1" kern="1200">
                            <a:solidFill>
                              <a:schemeClr val="tx1"/>
                            </a:solidFill>
                            <a:effectLst/>
                            <a:latin typeface="Cambria Math"/>
                            <a:ea typeface="+mn-ea"/>
                            <a:cs typeface="+mn-cs"/>
                          </a:rPr>
                          <m:t>𝑃</m:t>
                        </m:r>
                      </m:e>
                      <m:sub>
                        <m:r>
                          <a:rPr lang="en-US" altLang="zh-CN" sz="1200" i="1" kern="1200">
                            <a:solidFill>
                              <a:schemeClr val="tx1"/>
                            </a:solidFill>
                            <a:effectLst/>
                            <a:latin typeface="Cambria Math"/>
                            <a:ea typeface="+mn-ea"/>
                            <a:cs typeface="+mn-cs"/>
                          </a:rPr>
                          <m:t>𝑖𝑗</m:t>
                        </m:r>
                      </m:sub>
                    </m:sSub>
                  </m:oMath>
                </a14:m>
                <a:r>
                  <a:rPr lang="en-US" altLang="zh-CN" sz="1200" kern="1200" dirty="0">
                    <a:solidFill>
                      <a:schemeClr val="tx1"/>
                    </a:solidFill>
                    <a:effectLst/>
                    <a:latin typeface="+mn-lt"/>
                    <a:ea typeface="+mn-ea"/>
                    <a:cs typeface="+mn-cs"/>
                  </a:rPr>
                  <a:t> can be defined as </a:t>
                </a:r>
                <a14:m>
                  <m:oMath xmlns:m="http://schemas.openxmlformats.org/officeDocument/2006/math">
                    <m:sSub>
                      <m:sSubPr>
                        <m:ctrlPr>
                          <a:rPr lang="zh-CN" altLang="zh-CN" sz="1200" i="1" kern="1200">
                            <a:solidFill>
                              <a:schemeClr val="tx1"/>
                            </a:solidFill>
                            <a:effectLst/>
                            <a:latin typeface="Cambria Math"/>
                            <a:ea typeface="+mn-ea"/>
                            <a:cs typeface="+mn-cs"/>
                          </a:rPr>
                        </m:ctrlPr>
                      </m:sSubPr>
                      <m:e>
                        <m:r>
                          <a:rPr lang="en-US" altLang="zh-CN" sz="1200" i="1" kern="1200">
                            <a:solidFill>
                              <a:schemeClr val="tx1"/>
                            </a:solidFill>
                            <a:effectLst/>
                            <a:latin typeface="Cambria Math"/>
                            <a:ea typeface="+mn-ea"/>
                            <a:cs typeface="+mn-cs"/>
                          </a:rPr>
                          <m:t>𝑃</m:t>
                        </m:r>
                      </m:e>
                      <m:sub>
                        <m:r>
                          <a:rPr lang="en-US" altLang="zh-CN" sz="1200" i="1" kern="1200">
                            <a:solidFill>
                              <a:schemeClr val="tx1"/>
                            </a:solidFill>
                            <a:effectLst/>
                            <a:latin typeface="Cambria Math"/>
                            <a:ea typeface="+mn-ea"/>
                            <a:cs typeface="+mn-cs"/>
                          </a:rPr>
                          <m:t>𝑖𝑗</m:t>
                        </m:r>
                      </m:sub>
                    </m:sSub>
                    <m:r>
                      <a:rPr lang="en-US" altLang="zh-CN" sz="1200" kern="1200">
                        <a:solidFill>
                          <a:schemeClr val="tx1"/>
                        </a:solidFill>
                        <a:effectLst/>
                        <a:latin typeface="Cambria Math"/>
                        <a:ea typeface="+mn-ea"/>
                        <a:cs typeface="+mn-cs"/>
                      </a:rPr>
                      <m:t>=</m:t>
                    </m:r>
                    <m:f>
                      <m:fPr>
                        <m:ctrlPr>
                          <a:rPr lang="zh-CN" altLang="zh-CN" sz="1200" i="1" kern="1200">
                            <a:solidFill>
                              <a:schemeClr val="tx1"/>
                            </a:solidFill>
                            <a:effectLst/>
                            <a:latin typeface="Cambria Math"/>
                            <a:ea typeface="+mn-ea"/>
                            <a:cs typeface="+mn-cs"/>
                          </a:rPr>
                        </m:ctrlPr>
                      </m:fPr>
                      <m:num>
                        <m:sSub>
                          <m:sSubPr>
                            <m:ctrlPr>
                              <a:rPr lang="zh-CN" altLang="zh-CN" sz="1200" i="1" kern="1200">
                                <a:solidFill>
                                  <a:schemeClr val="tx1"/>
                                </a:solidFill>
                                <a:effectLst/>
                                <a:latin typeface="Cambria Math"/>
                                <a:ea typeface="+mn-ea"/>
                                <a:cs typeface="+mn-cs"/>
                              </a:rPr>
                            </m:ctrlPr>
                          </m:sSubPr>
                          <m:e>
                            <m:r>
                              <a:rPr lang="en-US" altLang="zh-CN" sz="1200" i="1" kern="1200">
                                <a:solidFill>
                                  <a:schemeClr val="tx1"/>
                                </a:solidFill>
                                <a:effectLst/>
                                <a:latin typeface="Cambria Math"/>
                                <a:ea typeface="+mn-ea"/>
                                <a:cs typeface="+mn-cs"/>
                              </a:rPr>
                              <m:t>𝑘</m:t>
                            </m:r>
                          </m:e>
                          <m:sub>
                            <m:r>
                              <a:rPr lang="en-US" altLang="zh-CN" sz="1200" i="1" kern="1200">
                                <a:solidFill>
                                  <a:schemeClr val="tx1"/>
                                </a:solidFill>
                                <a:effectLst/>
                                <a:latin typeface="Cambria Math"/>
                                <a:ea typeface="+mn-ea"/>
                                <a:cs typeface="+mn-cs"/>
                              </a:rPr>
                              <m:t>𝑖</m:t>
                            </m:r>
                          </m:sub>
                        </m:sSub>
                        <m:sSub>
                          <m:sSubPr>
                            <m:ctrlPr>
                              <a:rPr lang="zh-CN" altLang="zh-CN" sz="1200" i="1" kern="1200">
                                <a:solidFill>
                                  <a:schemeClr val="tx1"/>
                                </a:solidFill>
                                <a:effectLst/>
                                <a:latin typeface="Cambria Math"/>
                                <a:ea typeface="+mn-ea"/>
                                <a:cs typeface="+mn-cs"/>
                              </a:rPr>
                            </m:ctrlPr>
                          </m:sSubPr>
                          <m:e>
                            <m:r>
                              <a:rPr lang="en-US" altLang="zh-CN" sz="1200" i="1" kern="1200">
                                <a:solidFill>
                                  <a:schemeClr val="tx1"/>
                                </a:solidFill>
                                <a:effectLst/>
                                <a:latin typeface="Cambria Math"/>
                                <a:ea typeface="+mn-ea"/>
                                <a:cs typeface="+mn-cs"/>
                              </a:rPr>
                              <m:t>𝑘</m:t>
                            </m:r>
                          </m:e>
                          <m:sub>
                            <m:r>
                              <a:rPr lang="en-US" altLang="zh-CN" sz="1200" i="1" kern="1200">
                                <a:solidFill>
                                  <a:schemeClr val="tx1"/>
                                </a:solidFill>
                                <a:effectLst/>
                                <a:latin typeface="Cambria Math"/>
                                <a:ea typeface="+mn-ea"/>
                                <a:cs typeface="+mn-cs"/>
                              </a:rPr>
                              <m:t>𝑗</m:t>
                            </m:r>
                          </m:sub>
                        </m:sSub>
                      </m:num>
                      <m:den>
                        <m:r>
                          <a:rPr lang="en-US" altLang="zh-CN" sz="1200" kern="1200">
                            <a:solidFill>
                              <a:schemeClr val="tx1"/>
                            </a:solidFill>
                            <a:effectLst/>
                            <a:latin typeface="Cambria Math"/>
                            <a:ea typeface="+mn-ea"/>
                            <a:cs typeface="+mn-cs"/>
                          </a:rPr>
                          <m:t>2</m:t>
                        </m:r>
                        <m:r>
                          <a:rPr lang="en-US" altLang="zh-CN" sz="1200" i="1" kern="1200">
                            <a:solidFill>
                              <a:schemeClr val="tx1"/>
                            </a:solidFill>
                            <a:effectLst/>
                            <a:latin typeface="Cambria Math"/>
                            <a:ea typeface="+mn-ea"/>
                            <a:cs typeface="+mn-cs"/>
                          </a:rPr>
                          <m:t>𝑚</m:t>
                        </m:r>
                      </m:den>
                    </m:f>
                  </m:oMath>
                </a14:m>
                <a:r>
                  <a:rPr lang="en-US" altLang="zh-CN" sz="1200" kern="1200" dirty="0">
                    <a:solidFill>
                      <a:schemeClr val="tx1"/>
                    </a:solidFill>
                    <a:effectLst/>
                    <a:latin typeface="+mn-lt"/>
                    <a:ea typeface="+mn-ea"/>
                    <a:cs typeface="+mn-cs"/>
                  </a:rPr>
                  <a:t>, where </a:t>
                </a:r>
                <a14:m>
                  <m:oMath xmlns:m="http://schemas.openxmlformats.org/officeDocument/2006/math">
                    <m:sSub>
                      <m:sSubPr>
                        <m:ctrlPr>
                          <a:rPr lang="zh-CN" altLang="zh-CN" sz="1200" i="1" kern="1200">
                            <a:solidFill>
                              <a:schemeClr val="tx1"/>
                            </a:solidFill>
                            <a:effectLst/>
                            <a:latin typeface="Cambria Math"/>
                            <a:ea typeface="+mn-ea"/>
                            <a:cs typeface="+mn-cs"/>
                          </a:rPr>
                        </m:ctrlPr>
                      </m:sSubPr>
                      <m:e>
                        <m:r>
                          <a:rPr lang="en-US" altLang="zh-CN" sz="1200" i="1" kern="1200">
                            <a:solidFill>
                              <a:schemeClr val="tx1"/>
                            </a:solidFill>
                            <a:effectLst/>
                            <a:latin typeface="Cambria Math"/>
                            <a:ea typeface="+mn-ea"/>
                            <a:cs typeface="+mn-cs"/>
                          </a:rPr>
                          <m:t>𝑘</m:t>
                        </m:r>
                      </m:e>
                      <m:sub>
                        <m:r>
                          <a:rPr lang="en-US" altLang="zh-CN" sz="1200" i="1" kern="1200">
                            <a:solidFill>
                              <a:schemeClr val="tx1"/>
                            </a:solidFill>
                            <a:effectLst/>
                            <a:latin typeface="Cambria Math"/>
                            <a:ea typeface="+mn-ea"/>
                            <a:cs typeface="+mn-cs"/>
                          </a:rPr>
                          <m:t>𝑖</m:t>
                        </m:r>
                      </m:sub>
                    </m:sSub>
                  </m:oMath>
                </a14:m>
                <a:r>
                  <a:rPr lang="en-US" altLang="zh-CN" sz="1200" kern="1200" dirty="0">
                    <a:solidFill>
                      <a:schemeClr val="tx1"/>
                    </a:solidFill>
                    <a:effectLst/>
                    <a:latin typeface="+mn-lt"/>
                    <a:ea typeface="+mn-ea"/>
                    <a:cs typeface="+mn-cs"/>
                  </a:rPr>
                  <a:t> is the degree of node </a:t>
                </a:r>
                <a14:m>
                  <m:oMath xmlns:m="http://schemas.openxmlformats.org/officeDocument/2006/math">
                    <m:r>
                      <a:rPr lang="en-US" altLang="zh-CN" sz="1200" i="1" kern="1200">
                        <a:solidFill>
                          <a:schemeClr val="tx1"/>
                        </a:solidFill>
                        <a:effectLst/>
                        <a:latin typeface="Cambria Math"/>
                        <a:ea typeface="+mn-ea"/>
                        <a:cs typeface="+mn-cs"/>
                      </a:rPr>
                      <m:t>𝑖</m:t>
                    </m:r>
                  </m:oMath>
                </a14:m>
                <a:r>
                  <a:rPr lang="en-US" altLang="zh-CN" sz="1200" kern="1200" dirty="0">
                    <a:solidFill>
                      <a:schemeClr val="tx1"/>
                    </a:solidFill>
                    <a:effectLst/>
                    <a:latin typeface="+mn-lt"/>
                    <a:ea typeface="+mn-ea"/>
                    <a:cs typeface="+mn-cs"/>
                  </a:rPr>
                  <a:t>.</a:t>
                </a:r>
                <a:endParaRPr lang="zh-CN" altLang="zh-CN"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Then the problem becomes finding the best division </a:t>
                </a:r>
                <a14:m>
                  <m:oMath xmlns:m="http://schemas.openxmlformats.org/officeDocument/2006/math">
                    <m:r>
                      <a:rPr lang="en-US" altLang="zh-CN" sz="1200" i="1" kern="1200">
                        <a:solidFill>
                          <a:schemeClr val="tx1"/>
                        </a:solidFill>
                        <a:effectLst/>
                        <a:latin typeface="Cambria Math"/>
                        <a:ea typeface="+mn-ea"/>
                        <a:cs typeface="+mn-cs"/>
                      </a:rPr>
                      <m:t>𝑠</m:t>
                    </m:r>
                  </m:oMath>
                </a14:m>
                <a:r>
                  <a:rPr lang="en-US" altLang="zh-CN" sz="1200" kern="1200" dirty="0">
                    <a:solidFill>
                      <a:schemeClr val="tx1"/>
                    </a:solidFill>
                    <a:effectLst/>
                    <a:latin typeface="+mn-lt"/>
                    <a:ea typeface="+mn-ea"/>
                    <a:cs typeface="+mn-cs"/>
                  </a:rPr>
                  <a:t> that maximizes </a:t>
                </a:r>
                <a14:m>
                  <m:oMath xmlns:m="http://schemas.openxmlformats.org/officeDocument/2006/math">
                    <m:r>
                      <a:rPr lang="en-US" altLang="zh-CN" sz="1200" i="1" kern="1200">
                        <a:solidFill>
                          <a:schemeClr val="tx1"/>
                        </a:solidFill>
                        <a:effectLst/>
                        <a:latin typeface="Cambria Math"/>
                        <a:ea typeface="+mn-ea"/>
                        <a:cs typeface="+mn-cs"/>
                      </a:rPr>
                      <m:t>𝑄</m:t>
                    </m:r>
                  </m:oMath>
                </a14:m>
                <a:r>
                  <a:rPr lang="en-US" altLang="zh-CN" sz="1200" kern="1200" dirty="0" smtClean="0">
                    <a:solidFill>
                      <a:schemeClr val="tx1"/>
                    </a:solidFill>
                    <a:effectLst/>
                    <a:latin typeface="+mn-lt"/>
                    <a:ea typeface="+mn-ea"/>
                    <a:cs typeface="+mn-cs"/>
                  </a:rPr>
                  <a:t>.</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Newman </a:t>
                </a:r>
                <a:r>
                  <a:rPr lang="en-US" altLang="zh-CN" sz="1200" kern="1200" dirty="0">
                    <a:solidFill>
                      <a:schemeClr val="tx1"/>
                    </a:solidFill>
                    <a:effectLst/>
                    <a:latin typeface="+mn-lt"/>
                    <a:ea typeface="+mn-ea"/>
                    <a:cs typeface="+mn-cs"/>
                  </a:rPr>
                  <a:t>has proven that the best </a:t>
                </a:r>
                <a14:m>
                  <m:oMath xmlns:m="http://schemas.openxmlformats.org/officeDocument/2006/math">
                    <m:r>
                      <a:rPr lang="en-US" altLang="zh-CN" sz="1200" i="1" kern="1200">
                        <a:solidFill>
                          <a:schemeClr val="tx1"/>
                        </a:solidFill>
                        <a:effectLst/>
                        <a:latin typeface="Cambria Math"/>
                        <a:ea typeface="+mn-ea"/>
                        <a:cs typeface="+mn-cs"/>
                      </a:rPr>
                      <m:t>𝑠</m:t>
                    </m:r>
                  </m:oMath>
                </a14:m>
                <a:r>
                  <a:rPr lang="en-US" altLang="zh-CN" sz="1200" kern="1200" dirty="0">
                    <a:solidFill>
                      <a:schemeClr val="tx1"/>
                    </a:solidFill>
                    <a:effectLst/>
                    <a:latin typeface="+mn-lt"/>
                    <a:ea typeface="+mn-ea"/>
                    <a:cs typeface="+mn-cs"/>
                  </a:rPr>
                  <a:t> can be obtained by the eigenvector </a:t>
                </a:r>
                <a14:m>
                  <m:oMath xmlns:m="http://schemas.openxmlformats.org/officeDocument/2006/math">
                    <m:r>
                      <a:rPr lang="en-US" altLang="zh-CN" sz="1200" i="1" kern="1200">
                        <a:solidFill>
                          <a:schemeClr val="tx1"/>
                        </a:solidFill>
                        <a:effectLst/>
                        <a:latin typeface="Cambria Math"/>
                        <a:ea typeface="+mn-ea"/>
                        <a:cs typeface="+mn-cs"/>
                      </a:rPr>
                      <m:t>𝑢</m:t>
                    </m:r>
                  </m:oMath>
                </a14:m>
                <a:r>
                  <a:rPr lang="en-US" altLang="zh-CN" sz="1200" kern="1200" dirty="0">
                    <a:solidFill>
                      <a:schemeClr val="tx1"/>
                    </a:solidFill>
                    <a:effectLst/>
                    <a:latin typeface="+mn-lt"/>
                    <a:ea typeface="+mn-ea"/>
                    <a:cs typeface="+mn-cs"/>
                  </a:rPr>
                  <a:t> of </a:t>
                </a:r>
                <a14:m>
                  <m:oMath xmlns:m="http://schemas.openxmlformats.org/officeDocument/2006/math">
                    <m:r>
                      <a:rPr lang="en-US" altLang="zh-CN" sz="1200" i="1" kern="1200">
                        <a:solidFill>
                          <a:schemeClr val="tx1"/>
                        </a:solidFill>
                        <a:effectLst/>
                        <a:latin typeface="Cambria Math"/>
                        <a:ea typeface="+mn-ea"/>
                        <a:cs typeface="+mn-cs"/>
                      </a:rPr>
                      <m:t>𝐵</m:t>
                    </m:r>
                  </m:oMath>
                </a14:m>
                <a:r>
                  <a:rPr lang="en-US" altLang="zh-CN" sz="1200" kern="1200" dirty="0">
                    <a:solidFill>
                      <a:schemeClr val="tx1"/>
                    </a:solidFill>
                    <a:effectLst/>
                    <a:latin typeface="+mn-lt"/>
                    <a:ea typeface="+mn-ea"/>
                    <a:cs typeface="+mn-cs"/>
                  </a:rPr>
                  <a:t>, a real symmetric matrix called </a:t>
                </a:r>
                <a:r>
                  <a:rPr lang="en-US" altLang="zh-CN" sz="1200" i="1" kern="1200" dirty="0">
                    <a:solidFill>
                      <a:schemeClr val="tx1"/>
                    </a:solidFill>
                    <a:effectLst/>
                    <a:latin typeface="+mn-lt"/>
                    <a:ea typeface="+mn-ea"/>
                    <a:cs typeface="+mn-cs"/>
                  </a:rPr>
                  <a:t>Modularity Matrix</a:t>
                </a:r>
                <a:r>
                  <a:rPr lang="en-US" altLang="zh-CN" sz="1200" kern="1200" dirty="0">
                    <a:solidFill>
                      <a:schemeClr val="tx1"/>
                    </a:solidFill>
                    <a:effectLst/>
                    <a:latin typeface="+mn-lt"/>
                    <a:ea typeface="+mn-ea"/>
                    <a:cs typeface="+mn-cs"/>
                  </a:rPr>
                  <a:t>, which is defined as,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	</a:t>
                </a:r>
                <a14:m>
                  <m:oMath xmlns:m="http://schemas.openxmlformats.org/officeDocument/2006/math">
                    <m:sSub>
                      <m:sSubPr>
                        <m:ctrlPr>
                          <a:rPr lang="zh-CN" altLang="zh-CN" sz="1200" i="1" kern="1200">
                            <a:solidFill>
                              <a:schemeClr val="tx1"/>
                            </a:solidFill>
                            <a:effectLst/>
                            <a:latin typeface="Cambria Math"/>
                            <a:ea typeface="+mn-ea"/>
                            <a:cs typeface="+mn-cs"/>
                          </a:rPr>
                        </m:ctrlPr>
                      </m:sSubPr>
                      <m:e>
                        <m:r>
                          <a:rPr lang="en-US" altLang="zh-CN" sz="1200" i="1" kern="1200">
                            <a:solidFill>
                              <a:schemeClr val="tx1"/>
                            </a:solidFill>
                            <a:effectLst/>
                            <a:latin typeface="Cambria Math"/>
                            <a:ea typeface="+mn-ea"/>
                            <a:cs typeface="+mn-cs"/>
                          </a:rPr>
                          <m:t>𝐵</m:t>
                        </m:r>
                      </m:e>
                      <m:sub>
                        <m:r>
                          <a:rPr lang="en-US" altLang="zh-CN" sz="1200" i="1" kern="1200">
                            <a:solidFill>
                              <a:schemeClr val="tx1"/>
                            </a:solidFill>
                            <a:effectLst/>
                            <a:latin typeface="Cambria Math"/>
                            <a:ea typeface="+mn-ea"/>
                            <a:cs typeface="+mn-cs"/>
                          </a:rPr>
                          <m:t>𝑖𝑗</m:t>
                        </m:r>
                      </m:sub>
                    </m:sSub>
                    <m:r>
                      <a:rPr lang="en-US" altLang="zh-CN" sz="1200" kern="1200">
                        <a:solidFill>
                          <a:schemeClr val="tx1"/>
                        </a:solidFill>
                        <a:effectLst/>
                        <a:latin typeface="Cambria Math"/>
                        <a:ea typeface="+mn-ea"/>
                        <a:cs typeface="+mn-cs"/>
                      </a:rPr>
                      <m:t>=</m:t>
                    </m:r>
                    <m:sSub>
                      <m:sSubPr>
                        <m:ctrlPr>
                          <a:rPr lang="zh-CN" altLang="zh-CN" sz="1200" i="1" kern="1200">
                            <a:solidFill>
                              <a:schemeClr val="tx1"/>
                            </a:solidFill>
                            <a:effectLst/>
                            <a:latin typeface="Cambria Math"/>
                            <a:ea typeface="+mn-ea"/>
                            <a:cs typeface="+mn-cs"/>
                          </a:rPr>
                        </m:ctrlPr>
                      </m:sSubPr>
                      <m:e>
                        <m:r>
                          <a:rPr lang="en-US" altLang="zh-CN" sz="1200" i="1" kern="1200">
                            <a:solidFill>
                              <a:schemeClr val="tx1"/>
                            </a:solidFill>
                            <a:effectLst/>
                            <a:latin typeface="Cambria Math"/>
                            <a:ea typeface="+mn-ea"/>
                            <a:cs typeface="+mn-cs"/>
                          </a:rPr>
                          <m:t>𝐴</m:t>
                        </m:r>
                      </m:e>
                      <m:sub>
                        <m:r>
                          <a:rPr lang="en-US" altLang="zh-CN" sz="1200" i="1" kern="1200">
                            <a:solidFill>
                              <a:schemeClr val="tx1"/>
                            </a:solidFill>
                            <a:effectLst/>
                            <a:latin typeface="Cambria Math"/>
                            <a:ea typeface="+mn-ea"/>
                            <a:cs typeface="+mn-cs"/>
                          </a:rPr>
                          <m:t>𝑖𝑗</m:t>
                        </m:r>
                      </m:sub>
                    </m:sSub>
                    <m:r>
                      <a:rPr lang="en-US" altLang="zh-CN" sz="1200" i="1" kern="1200">
                        <a:solidFill>
                          <a:schemeClr val="tx1"/>
                        </a:solidFill>
                        <a:effectLst/>
                        <a:latin typeface="Cambria Math"/>
                        <a:ea typeface="+mn-ea"/>
                        <a:cs typeface="+mn-cs"/>
                      </a:rPr>
                      <m:t>−</m:t>
                    </m:r>
                    <m:sSub>
                      <m:sSubPr>
                        <m:ctrlPr>
                          <a:rPr lang="zh-CN" altLang="zh-CN" sz="1200" i="1" kern="1200">
                            <a:solidFill>
                              <a:schemeClr val="tx1"/>
                            </a:solidFill>
                            <a:effectLst/>
                            <a:latin typeface="Cambria Math"/>
                            <a:ea typeface="+mn-ea"/>
                            <a:cs typeface="+mn-cs"/>
                          </a:rPr>
                        </m:ctrlPr>
                      </m:sSubPr>
                      <m:e>
                        <m:r>
                          <a:rPr lang="en-US" altLang="zh-CN" sz="1200" i="1" kern="1200">
                            <a:solidFill>
                              <a:schemeClr val="tx1"/>
                            </a:solidFill>
                            <a:effectLst/>
                            <a:latin typeface="Cambria Math"/>
                            <a:ea typeface="+mn-ea"/>
                            <a:cs typeface="+mn-cs"/>
                          </a:rPr>
                          <m:t>𝑃</m:t>
                        </m:r>
                      </m:e>
                      <m:sub>
                        <m:r>
                          <a:rPr lang="en-US" altLang="zh-CN" sz="1200" i="1" kern="1200">
                            <a:solidFill>
                              <a:schemeClr val="tx1"/>
                            </a:solidFill>
                            <a:effectLst/>
                            <a:latin typeface="Cambria Math"/>
                            <a:ea typeface="+mn-ea"/>
                            <a:cs typeface="+mn-cs"/>
                          </a:rPr>
                          <m:t>𝑖𝑗</m:t>
                        </m:r>
                      </m:sub>
                    </m:sSub>
                  </m:oMath>
                </a14:m>
                <a:endParaRPr lang="zh-CN" altLang="zh-CN"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Hence, using the eigenvector corresponding to the most positive eigenvalue of </a:t>
                </a:r>
                <a:r>
                  <a:rPr lang="en-US" altLang="zh-CN" sz="1200" b="1" kern="1200" dirty="0" smtClean="0">
                    <a:solidFill>
                      <a:schemeClr val="tx1"/>
                    </a:solidFill>
                    <a:effectLst/>
                    <a:latin typeface="+mn-lt"/>
                    <a:ea typeface="+mn-ea"/>
                    <a:cs typeface="+mn-cs"/>
                  </a:rPr>
                  <a:t>B</a:t>
                </a:r>
                <a:r>
                  <a:rPr lang="en-US" altLang="zh-CN" sz="1200" kern="1200" dirty="0" smtClean="0">
                    <a:solidFill>
                      <a:schemeClr val="tx1"/>
                    </a:solidFill>
                    <a:effectLst/>
                    <a:latin typeface="+mn-lt"/>
                    <a:ea typeface="+mn-ea"/>
                    <a:cs typeface="+mn-cs"/>
                  </a:rPr>
                  <a:t>, we can divide the network into two groups according to the signs of the elements of this eigenvector. Since the Brain Networks are unlikely to have only two communities, a modified algorithm to handle multiple divisions is also described in [</a:t>
                </a:r>
                <a:r>
                  <a:rPr lang="en-US" altLang="zh-CN" sz="1200" kern="1200" dirty="0" err="1" smtClean="0">
                    <a:solidFill>
                      <a:schemeClr val="tx1"/>
                    </a:solidFill>
                    <a:effectLst/>
                    <a:latin typeface="+mn-lt"/>
                    <a:ea typeface="+mn-ea"/>
                    <a:cs typeface="+mn-cs"/>
                  </a:rPr>
                  <a:t>newman</a:t>
                </a:r>
                <a:r>
                  <a:rPr lang="en-US" altLang="zh-CN" sz="1200" kern="1200" baseline="0" dirty="0" smtClean="0">
                    <a:solidFill>
                      <a:schemeClr val="tx1"/>
                    </a:solidFill>
                    <a:effectLst/>
                    <a:latin typeface="+mn-lt"/>
                    <a:ea typeface="+mn-ea"/>
                    <a:cs typeface="+mn-cs"/>
                  </a:rPr>
                  <a:t> 2006</a:t>
                </a:r>
                <a:r>
                  <a:rPr lang="en-US" altLang="zh-CN"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There is also an inner loop inherent in the power method for eigenvector calculation. Hence, the algorithm is fundamentally serial. As a result, it is difficult to migrate the entire algorithm to GPU platform. Instead, we implement a finer granularity acceleration of the algorithm. In each round of iteration, some basic matrix operations, such as sparse matrix vector multiplication and vector addition and multiplication, account for most of the computing time. These operations have to be performed for numerous times, rendering the algorithm extremely slow if running entirely on CPU. But there matrix operations are of high parallelism and thus suitable for GPU implementation. So we use CPU to perform the general scheduling and accelerate the most time-consuming matrix calculations on GPU. </a:t>
                </a:r>
                <a:endParaRPr lang="zh-CN" altLang="zh-CN" sz="1200" kern="1200" dirty="0">
                  <a:solidFill>
                    <a:schemeClr val="tx1"/>
                  </a:solidFill>
                  <a:effectLst/>
                  <a:latin typeface="+mn-lt"/>
                  <a:ea typeface="+mn-ea"/>
                  <a:cs typeface="+mn-cs"/>
                </a:endParaRPr>
              </a:p>
            </p:txBody>
          </p:sp>
        </mc:Choice>
        <mc:Fallback xmlns="">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 idea of modular detection is to find groups of points that has a lot of inner-group connections and relatively few inter-group connections. A benefit function </a:t>
                </a:r>
                <a:r>
                  <a:rPr lang="en-US" altLang="zh-CN" sz="1200" i="0" kern="1200">
                    <a:solidFill>
                      <a:schemeClr val="tx1"/>
                    </a:solidFill>
                    <a:effectLst/>
                    <a:latin typeface="+mn-lt"/>
                    <a:ea typeface="+mn-ea"/>
                    <a:cs typeface="+mn-cs"/>
                  </a:rPr>
                  <a:t>𝑄</a:t>
                </a:r>
                <a:r>
                  <a:rPr lang="en-US" altLang="zh-CN" sz="1200" kern="1200" dirty="0">
                    <a:solidFill>
                      <a:schemeClr val="tx1"/>
                    </a:solidFill>
                    <a:effectLst/>
                    <a:latin typeface="+mn-lt"/>
                    <a:ea typeface="+mn-ea"/>
                    <a:cs typeface="+mn-cs"/>
                  </a:rPr>
                  <a:t> is introduced to judge the network's modularity, which is defined as </a:t>
                </a:r>
                <a:r>
                  <a:rPr lang="en-US" altLang="zh-CN" sz="1200" kern="1200" dirty="0" smtClean="0">
                    <a:solidFill>
                      <a:schemeClr val="tx1"/>
                    </a:solidFill>
                    <a:effectLst/>
                    <a:latin typeface="+mn-lt"/>
                    <a:ea typeface="+mn-ea"/>
                    <a:cs typeface="+mn-cs"/>
                  </a:rPr>
                  <a:t>follow.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where </a:t>
                </a:r>
                <a:r>
                  <a:rPr lang="en-US" altLang="zh-CN" sz="1200" i="0" kern="1200">
                    <a:solidFill>
                      <a:schemeClr val="tx1"/>
                    </a:solidFill>
                    <a:effectLst/>
                    <a:latin typeface="+mn-lt"/>
                    <a:ea typeface="+mn-ea"/>
                    <a:cs typeface="+mn-cs"/>
                  </a:rPr>
                  <a:t>𝐴</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𝑖𝑗</a:t>
                </a:r>
                <a:r>
                  <a:rPr lang="en-US" altLang="zh-CN" sz="1200" kern="1200" dirty="0">
                    <a:solidFill>
                      <a:schemeClr val="tx1"/>
                    </a:solidFill>
                    <a:effectLst/>
                    <a:latin typeface="+mn-lt"/>
                    <a:ea typeface="+mn-ea"/>
                    <a:cs typeface="+mn-cs"/>
                  </a:rPr>
                  <a:t> is the element of the binary adjacent matrix representing the Brain Network; </a:t>
                </a:r>
                <a:r>
                  <a:rPr lang="en-US" altLang="zh-CN" sz="1200" i="0" kern="1200">
                    <a:solidFill>
                      <a:schemeClr val="tx1"/>
                    </a:solidFill>
                    <a:effectLst/>
                    <a:latin typeface="+mn-lt"/>
                    <a:ea typeface="+mn-ea"/>
                    <a:cs typeface="+mn-cs"/>
                  </a:rPr>
                  <a:t>𝑃</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𝑖𝑗</a:t>
                </a:r>
                <a:r>
                  <a:rPr lang="en-US" altLang="zh-CN" sz="1200" kern="1200" dirty="0">
                    <a:solidFill>
                      <a:schemeClr val="tx1"/>
                    </a:solidFill>
                    <a:effectLst/>
                    <a:latin typeface="+mn-lt"/>
                    <a:ea typeface="+mn-ea"/>
                    <a:cs typeface="+mn-cs"/>
                  </a:rPr>
                  <a:t> is the probability for an edge to fall between every pair of vertices </a:t>
                </a:r>
                <a:r>
                  <a:rPr lang="en-US" altLang="zh-CN" sz="1200" i="0" kern="1200">
                    <a:solidFill>
                      <a:schemeClr val="tx1"/>
                    </a:solidFill>
                    <a:effectLst/>
                    <a:latin typeface="+mn-lt"/>
                    <a:ea typeface="+mn-ea"/>
                    <a:cs typeface="+mn-cs"/>
                  </a:rPr>
                  <a:t>𝑖</a:t>
                </a:r>
                <a:r>
                  <a:rPr lang="en-US" altLang="zh-CN" sz="1200" kern="1200" dirty="0">
                    <a:solidFill>
                      <a:schemeClr val="tx1"/>
                    </a:solidFill>
                    <a:effectLst/>
                    <a:latin typeface="+mn-lt"/>
                    <a:ea typeface="+mn-ea"/>
                    <a:cs typeface="+mn-cs"/>
                  </a:rPr>
                  <a:t>, </a:t>
                </a:r>
                <a:r>
                  <a:rPr lang="en-US" altLang="zh-CN" sz="1200" i="0" kern="1200">
                    <a:solidFill>
                      <a:schemeClr val="tx1"/>
                    </a:solidFill>
                    <a:effectLst/>
                    <a:latin typeface="+mn-lt"/>
                    <a:ea typeface="+mn-ea"/>
                    <a:cs typeface="+mn-cs"/>
                  </a:rPr>
                  <a:t>𝑗</a:t>
                </a:r>
                <a:r>
                  <a:rPr lang="en-US" altLang="zh-CN" sz="1200" kern="1200" dirty="0">
                    <a:solidFill>
                      <a:schemeClr val="tx1"/>
                    </a:solidFill>
                    <a:effectLst/>
                    <a:latin typeface="+mn-lt"/>
                    <a:ea typeface="+mn-ea"/>
                    <a:cs typeface="+mn-cs"/>
                  </a:rPr>
                  <a:t>; </a:t>
                </a:r>
                <a:r>
                  <a:rPr lang="en-US" altLang="zh-CN" sz="1200" i="0" kern="1200">
                    <a:solidFill>
                      <a:schemeClr val="tx1"/>
                    </a:solidFill>
                    <a:effectLst/>
                    <a:latin typeface="+mn-lt"/>
                    <a:ea typeface="+mn-ea"/>
                    <a:cs typeface="+mn-cs"/>
                  </a:rPr>
                  <a:t>𝑔</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𝑖</a:t>
                </a:r>
                <a:r>
                  <a:rPr lang="en-US" altLang="zh-CN" sz="1200" kern="1200" dirty="0">
                    <a:solidFill>
                      <a:schemeClr val="tx1"/>
                    </a:solidFill>
                    <a:effectLst/>
                    <a:latin typeface="+mn-lt"/>
                    <a:ea typeface="+mn-ea"/>
                    <a:cs typeface="+mn-cs"/>
                  </a:rPr>
                  <a:t> is defined as the community to which vertex </a:t>
                </a:r>
                <a:r>
                  <a:rPr lang="en-US" altLang="zh-CN" sz="1200" i="0" kern="1200">
                    <a:solidFill>
                      <a:schemeClr val="tx1"/>
                    </a:solidFill>
                    <a:effectLst/>
                    <a:latin typeface="+mn-lt"/>
                    <a:ea typeface="+mn-ea"/>
                    <a:cs typeface="+mn-cs"/>
                  </a:rPr>
                  <a:t>𝑖</a:t>
                </a:r>
                <a:r>
                  <a:rPr lang="en-US" altLang="zh-CN" sz="1200" kern="1200" dirty="0">
                    <a:solidFill>
                      <a:schemeClr val="tx1"/>
                    </a:solidFill>
                    <a:effectLst/>
                    <a:latin typeface="+mn-lt"/>
                    <a:ea typeface="+mn-ea"/>
                    <a:cs typeface="+mn-cs"/>
                  </a:rPr>
                  <a:t> belongs; </a:t>
                </a:r>
                <a:r>
                  <a:rPr lang="en-US" altLang="zh-CN" sz="1200" i="0" kern="1200">
                    <a:solidFill>
                      <a:schemeClr val="tx1"/>
                    </a:solidFill>
                    <a:effectLst/>
                    <a:latin typeface="+mn-lt"/>
                    <a:ea typeface="+mn-ea"/>
                    <a:cs typeface="+mn-cs"/>
                  </a:rPr>
                  <a:t>𝛿</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𝑔</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𝑖,𝑔</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𝑗 )</a:t>
                </a:r>
                <a:r>
                  <a:rPr lang="en-US" altLang="zh-CN" sz="1200" kern="1200" dirty="0">
                    <a:solidFill>
                      <a:schemeClr val="tx1"/>
                    </a:solidFill>
                    <a:effectLst/>
                    <a:latin typeface="+mn-lt"/>
                    <a:ea typeface="+mn-ea"/>
                    <a:cs typeface="+mn-cs"/>
                  </a:rPr>
                  <a:t> is 1 if </a:t>
                </a:r>
                <a:r>
                  <a:rPr lang="en-US" altLang="zh-CN" sz="1200" i="0" kern="1200">
                    <a:solidFill>
                      <a:schemeClr val="tx1"/>
                    </a:solidFill>
                    <a:effectLst/>
                    <a:latin typeface="+mn-lt"/>
                    <a:ea typeface="+mn-ea"/>
                    <a:cs typeface="+mn-cs"/>
                  </a:rPr>
                  <a:t>𝑔</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𝑖=𝑔</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𝑗</a:t>
                </a:r>
                <a:r>
                  <a:rPr lang="en-US" altLang="zh-CN" sz="1200" kern="1200" dirty="0">
                    <a:solidFill>
                      <a:schemeClr val="tx1"/>
                    </a:solidFill>
                    <a:effectLst/>
                    <a:latin typeface="+mn-lt"/>
                    <a:ea typeface="+mn-ea"/>
                    <a:cs typeface="+mn-cs"/>
                  </a:rPr>
                  <a:t> and 0 if otherwise, and </a:t>
                </a:r>
                <a:r>
                  <a:rPr lang="en-US" altLang="zh-CN" sz="1200" i="0" kern="1200">
                    <a:solidFill>
                      <a:schemeClr val="tx1"/>
                    </a:solidFill>
                    <a:effectLst/>
                    <a:latin typeface="+mn-lt"/>
                    <a:ea typeface="+mn-ea"/>
                    <a:cs typeface="+mn-cs"/>
                  </a:rPr>
                  <a:t>𝑚</a:t>
                </a:r>
                <a:r>
                  <a:rPr lang="en-US" altLang="zh-CN" sz="1200" kern="1200" dirty="0">
                    <a:solidFill>
                      <a:schemeClr val="tx1"/>
                    </a:solidFill>
                    <a:effectLst/>
                    <a:latin typeface="+mn-lt"/>
                    <a:ea typeface="+mn-ea"/>
                    <a:cs typeface="+mn-cs"/>
                  </a:rPr>
                  <a:t> is the number of edges in the network. </a:t>
                </a:r>
                <a:r>
                  <a:rPr lang="en-US" altLang="zh-CN" sz="1200" i="0" kern="1200">
                    <a:solidFill>
                      <a:schemeClr val="tx1"/>
                    </a:solidFill>
                    <a:effectLst/>
                    <a:latin typeface="+mn-lt"/>
                    <a:ea typeface="+mn-ea"/>
                    <a:cs typeface="+mn-cs"/>
                  </a:rPr>
                  <a:t>𝑃</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𝑖𝑗</a:t>
                </a:r>
                <a:r>
                  <a:rPr lang="en-US" altLang="zh-CN" sz="1200" kern="1200" dirty="0">
                    <a:solidFill>
                      <a:schemeClr val="tx1"/>
                    </a:solidFill>
                    <a:effectLst/>
                    <a:latin typeface="+mn-lt"/>
                    <a:ea typeface="+mn-ea"/>
                    <a:cs typeface="+mn-cs"/>
                  </a:rPr>
                  <a:t> can be defined as </a:t>
                </a:r>
                <a:r>
                  <a:rPr lang="en-US" altLang="zh-CN" sz="1200" i="0" kern="1200">
                    <a:solidFill>
                      <a:schemeClr val="tx1"/>
                    </a:solidFill>
                    <a:effectLst/>
                    <a:latin typeface="+mn-lt"/>
                    <a:ea typeface="+mn-ea"/>
                    <a:cs typeface="+mn-cs"/>
                  </a:rPr>
                  <a:t>𝑃</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𝑖𝑗=</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𝑘</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𝑖</a:t>
                </a:r>
                <a:r>
                  <a:rPr lang="zh-CN" altLang="zh-CN" sz="1200" i="0" kern="1200">
                    <a:solidFill>
                      <a:schemeClr val="tx1"/>
                    </a:solidFill>
                    <a:effectLst/>
                    <a:latin typeface="+mn-lt"/>
                    <a:ea typeface="+mn-ea"/>
                    <a:cs typeface="+mn-cs"/>
                  </a:rPr>
                  <a:t> </a:t>
                </a:r>
                <a:r>
                  <a:rPr lang="en-US" altLang="zh-CN" sz="1200" i="0" kern="1200">
                    <a:solidFill>
                      <a:schemeClr val="tx1"/>
                    </a:solidFill>
                    <a:effectLst/>
                    <a:latin typeface="+mn-lt"/>
                    <a:ea typeface="+mn-ea"/>
                    <a:cs typeface="+mn-cs"/>
                  </a:rPr>
                  <a:t>𝑘</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𝑗</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2𝑚</a:t>
                </a:r>
                <a:r>
                  <a:rPr lang="en-US" altLang="zh-CN" sz="1200" kern="1200" dirty="0">
                    <a:solidFill>
                      <a:schemeClr val="tx1"/>
                    </a:solidFill>
                    <a:effectLst/>
                    <a:latin typeface="+mn-lt"/>
                    <a:ea typeface="+mn-ea"/>
                    <a:cs typeface="+mn-cs"/>
                  </a:rPr>
                  <a:t>, where </a:t>
                </a:r>
                <a:r>
                  <a:rPr lang="en-US" altLang="zh-CN" sz="1200" i="0" kern="1200">
                    <a:solidFill>
                      <a:schemeClr val="tx1"/>
                    </a:solidFill>
                    <a:effectLst/>
                    <a:latin typeface="+mn-lt"/>
                    <a:ea typeface="+mn-ea"/>
                    <a:cs typeface="+mn-cs"/>
                  </a:rPr>
                  <a:t>𝑘</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𝑖</a:t>
                </a:r>
                <a:r>
                  <a:rPr lang="en-US" altLang="zh-CN" sz="1200" kern="1200" dirty="0">
                    <a:solidFill>
                      <a:schemeClr val="tx1"/>
                    </a:solidFill>
                    <a:effectLst/>
                    <a:latin typeface="+mn-lt"/>
                    <a:ea typeface="+mn-ea"/>
                    <a:cs typeface="+mn-cs"/>
                  </a:rPr>
                  <a:t> is the degree of node </a:t>
                </a:r>
                <a:r>
                  <a:rPr lang="en-US" altLang="zh-CN" sz="1200" i="0" kern="1200">
                    <a:solidFill>
                      <a:schemeClr val="tx1"/>
                    </a:solidFill>
                    <a:effectLst/>
                    <a:latin typeface="+mn-lt"/>
                    <a:ea typeface="+mn-ea"/>
                    <a:cs typeface="+mn-cs"/>
                  </a:rPr>
                  <a:t>𝑖</a:t>
                </a:r>
                <a:r>
                  <a:rPr lang="en-US" altLang="zh-CN" sz="1200" kern="1200" dirty="0">
                    <a:solidFill>
                      <a:schemeClr val="tx1"/>
                    </a:solidFill>
                    <a:effectLst/>
                    <a:latin typeface="+mn-lt"/>
                    <a:ea typeface="+mn-ea"/>
                    <a:cs typeface="+mn-cs"/>
                  </a:rPr>
                  <a:t>.</a:t>
                </a:r>
                <a:endParaRPr lang="zh-CN" altLang="zh-CN"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Then the problem becomes finding the best division </a:t>
                </a:r>
                <a:r>
                  <a:rPr lang="en-US" altLang="zh-CN" sz="1200" i="0" kern="1200">
                    <a:solidFill>
                      <a:schemeClr val="tx1"/>
                    </a:solidFill>
                    <a:effectLst/>
                    <a:latin typeface="+mn-lt"/>
                    <a:ea typeface="+mn-ea"/>
                    <a:cs typeface="+mn-cs"/>
                  </a:rPr>
                  <a:t>𝑠</a:t>
                </a:r>
                <a:r>
                  <a:rPr lang="en-US" altLang="zh-CN" sz="1200" kern="1200" dirty="0">
                    <a:solidFill>
                      <a:schemeClr val="tx1"/>
                    </a:solidFill>
                    <a:effectLst/>
                    <a:latin typeface="+mn-lt"/>
                    <a:ea typeface="+mn-ea"/>
                    <a:cs typeface="+mn-cs"/>
                  </a:rPr>
                  <a:t> that maximizes </a:t>
                </a:r>
                <a:r>
                  <a:rPr lang="en-US" altLang="zh-CN" sz="1200" i="0" kern="1200">
                    <a:solidFill>
                      <a:schemeClr val="tx1"/>
                    </a:solidFill>
                    <a:effectLst/>
                    <a:latin typeface="+mn-lt"/>
                    <a:ea typeface="+mn-ea"/>
                    <a:cs typeface="+mn-cs"/>
                  </a:rPr>
                  <a:t>𝑄</a:t>
                </a:r>
                <a:r>
                  <a:rPr lang="en-US" altLang="zh-CN" sz="1200" kern="1200" dirty="0">
                    <a:solidFill>
                      <a:schemeClr val="tx1"/>
                    </a:solidFill>
                    <a:effectLst/>
                    <a:latin typeface="+mn-lt"/>
                    <a:ea typeface="+mn-ea"/>
                    <a:cs typeface="+mn-cs"/>
                  </a:rPr>
                  <a:t>. In , Newman has proven that the best </a:t>
                </a:r>
                <a:r>
                  <a:rPr lang="en-US" altLang="zh-CN" sz="1200" i="0" kern="1200">
                    <a:solidFill>
                      <a:schemeClr val="tx1"/>
                    </a:solidFill>
                    <a:effectLst/>
                    <a:latin typeface="+mn-lt"/>
                    <a:ea typeface="+mn-ea"/>
                    <a:cs typeface="+mn-cs"/>
                  </a:rPr>
                  <a:t>𝑠</a:t>
                </a:r>
                <a:r>
                  <a:rPr lang="en-US" altLang="zh-CN" sz="1200" kern="1200" dirty="0">
                    <a:solidFill>
                      <a:schemeClr val="tx1"/>
                    </a:solidFill>
                    <a:effectLst/>
                    <a:latin typeface="+mn-lt"/>
                    <a:ea typeface="+mn-ea"/>
                    <a:cs typeface="+mn-cs"/>
                  </a:rPr>
                  <a:t> can be obtained by the eigenvector </a:t>
                </a:r>
                <a:r>
                  <a:rPr lang="en-US" altLang="zh-CN" sz="1200" i="0" kern="1200">
                    <a:solidFill>
                      <a:schemeClr val="tx1"/>
                    </a:solidFill>
                    <a:effectLst/>
                    <a:latin typeface="+mn-lt"/>
                    <a:ea typeface="+mn-ea"/>
                    <a:cs typeface="+mn-cs"/>
                  </a:rPr>
                  <a:t>𝑢</a:t>
                </a:r>
                <a:r>
                  <a:rPr lang="en-US" altLang="zh-CN" sz="1200" kern="1200" dirty="0">
                    <a:solidFill>
                      <a:schemeClr val="tx1"/>
                    </a:solidFill>
                    <a:effectLst/>
                    <a:latin typeface="+mn-lt"/>
                    <a:ea typeface="+mn-ea"/>
                    <a:cs typeface="+mn-cs"/>
                  </a:rPr>
                  <a:t> of </a:t>
                </a:r>
                <a:r>
                  <a:rPr lang="en-US" altLang="zh-CN" sz="1200" i="0" kern="1200">
                    <a:solidFill>
                      <a:schemeClr val="tx1"/>
                    </a:solidFill>
                    <a:effectLst/>
                    <a:latin typeface="+mn-lt"/>
                    <a:ea typeface="+mn-ea"/>
                    <a:cs typeface="+mn-cs"/>
                  </a:rPr>
                  <a:t>𝐵</a:t>
                </a:r>
                <a:r>
                  <a:rPr lang="en-US" altLang="zh-CN" sz="1200" kern="1200" dirty="0">
                    <a:solidFill>
                      <a:schemeClr val="tx1"/>
                    </a:solidFill>
                    <a:effectLst/>
                    <a:latin typeface="+mn-lt"/>
                    <a:ea typeface="+mn-ea"/>
                    <a:cs typeface="+mn-cs"/>
                  </a:rPr>
                  <a:t>, a real symmetric matrix called </a:t>
                </a:r>
                <a:r>
                  <a:rPr lang="en-US" altLang="zh-CN" sz="1200" i="1" kern="1200" dirty="0">
                    <a:solidFill>
                      <a:schemeClr val="tx1"/>
                    </a:solidFill>
                    <a:effectLst/>
                    <a:latin typeface="+mn-lt"/>
                    <a:ea typeface="+mn-ea"/>
                    <a:cs typeface="+mn-cs"/>
                  </a:rPr>
                  <a:t>Modularity Matrix</a:t>
                </a:r>
                <a:r>
                  <a:rPr lang="en-US" altLang="zh-CN" sz="1200" kern="1200" dirty="0">
                    <a:solidFill>
                      <a:schemeClr val="tx1"/>
                    </a:solidFill>
                    <a:effectLst/>
                    <a:latin typeface="+mn-lt"/>
                    <a:ea typeface="+mn-ea"/>
                    <a:cs typeface="+mn-cs"/>
                  </a:rPr>
                  <a:t>, which is defined as,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	</a:t>
                </a:r>
                <a:r>
                  <a:rPr lang="en-US" altLang="zh-CN" sz="1200" i="0" kern="1200">
                    <a:solidFill>
                      <a:schemeClr val="tx1"/>
                    </a:solidFill>
                    <a:effectLst/>
                    <a:latin typeface="+mn-lt"/>
                    <a:ea typeface="+mn-ea"/>
                    <a:cs typeface="+mn-cs"/>
                  </a:rPr>
                  <a:t>𝐵</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𝑖𝑗=𝐴</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𝑖𝑗−𝑃</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𝑖𝑗</a:t>
                </a:r>
                <a:endParaRPr lang="zh-CN" altLang="zh-CN"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Hence, using the eigenvector corresponding to the most positive eigenvalue of </a:t>
                </a:r>
                <a:r>
                  <a:rPr lang="en-US" altLang="zh-CN" sz="1200" b="1" kern="1200" dirty="0" smtClean="0">
                    <a:solidFill>
                      <a:schemeClr val="tx1"/>
                    </a:solidFill>
                    <a:effectLst/>
                    <a:latin typeface="+mn-lt"/>
                    <a:ea typeface="+mn-ea"/>
                    <a:cs typeface="+mn-cs"/>
                  </a:rPr>
                  <a:t>B</a:t>
                </a:r>
                <a:r>
                  <a:rPr lang="en-US" altLang="zh-CN" sz="1200" kern="1200" dirty="0" smtClean="0">
                    <a:solidFill>
                      <a:schemeClr val="tx1"/>
                    </a:solidFill>
                    <a:effectLst/>
                    <a:latin typeface="+mn-lt"/>
                    <a:ea typeface="+mn-ea"/>
                    <a:cs typeface="+mn-cs"/>
                  </a:rPr>
                  <a:t>, we can divide the network into two groups according to the signs of the elements of this eigenvector. Since the Brain Networks are unlikely to have only two communities, a modified algorithm to handle multiple divisions is also described in [</a:t>
                </a:r>
                <a:r>
                  <a:rPr lang="en-US" altLang="zh-CN" sz="1200" kern="1200" dirty="0" err="1" smtClean="0">
                    <a:solidFill>
                      <a:schemeClr val="tx1"/>
                    </a:solidFill>
                    <a:effectLst/>
                    <a:latin typeface="+mn-lt"/>
                    <a:ea typeface="+mn-ea"/>
                    <a:cs typeface="+mn-cs"/>
                  </a:rPr>
                  <a:t>newman</a:t>
                </a:r>
                <a:r>
                  <a:rPr lang="en-US" altLang="zh-CN" sz="1200" kern="1200" baseline="0" dirty="0" smtClean="0">
                    <a:solidFill>
                      <a:schemeClr val="tx1"/>
                    </a:solidFill>
                    <a:effectLst/>
                    <a:latin typeface="+mn-lt"/>
                    <a:ea typeface="+mn-ea"/>
                    <a:cs typeface="+mn-cs"/>
                  </a:rPr>
                  <a:t> 2006</a:t>
                </a:r>
                <a:r>
                  <a:rPr lang="en-US" altLang="zh-CN"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There is also an inner loop inherent in the power method for eigenvector calculation. Hence, the algorithm is fundamentally serial. As a result, it is difficult to migrate the entire algorithm to GPU platform. Instead, we implement a finer granularity acceleration of the algorithm. In each round of iteration, some basic matrix operations, such as sparse matrix vector multiplication and vector addition and multiplication, account for most of the computing time. These operations have to be performed for numerous times, rendering the algorithm extremely slow if running entirely on CPU. But there matrix operations are of high parallelism and thus suitable for GPU implementation. So we use CPU to perform the general scheduling and accelerate the most time-consuming matrix calculations on GPU. </a:t>
                </a:r>
                <a:endParaRPr lang="zh-CN" altLang="zh-CN" sz="1200" kern="1200" dirty="0">
                  <a:solidFill>
                    <a:schemeClr val="tx1"/>
                  </a:solidFill>
                  <a:effectLst/>
                  <a:latin typeface="+mn-lt"/>
                  <a:ea typeface="+mn-ea"/>
                  <a:cs typeface="+mn-cs"/>
                </a:endParaRPr>
              </a:p>
            </p:txBody>
          </p:sp>
        </mc:Fallback>
      </mc:AlternateContent>
      <p:sp>
        <p:nvSpPr>
          <p:cNvPr id="4" name="灯片编号占位符 3"/>
          <p:cNvSpPr>
            <a:spLocks noGrp="1"/>
          </p:cNvSpPr>
          <p:nvPr>
            <p:ph type="sldNum" sz="quarter" idx="10"/>
          </p:nvPr>
        </p:nvSpPr>
        <p:spPr/>
        <p:txBody>
          <a:bodyPr/>
          <a:lstStyle/>
          <a:p>
            <a:fld id="{64911F8A-0400-4913-987D-AE2D5CCC1487}" type="slidenum">
              <a:rPr lang="zh-CN" altLang="en-US" smtClean="0"/>
              <a:t>21</a:t>
            </a:fld>
            <a:endParaRPr lang="zh-CN" altLang="en-US"/>
          </a:p>
        </p:txBody>
      </p:sp>
    </p:spTree>
    <p:extLst>
      <p:ext uri="{BB962C8B-B14F-4D97-AF65-F5344CB8AC3E}">
        <p14:creationId xmlns:p14="http://schemas.microsoft.com/office/powerpoint/2010/main" val="1116588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performance varies</a:t>
            </a:r>
            <a:r>
              <a:rPr lang="en-US" altLang="zh-CN" baseline="0" dirty="0" smtClean="0"/>
              <a:t> along </a:t>
            </a:r>
            <a:r>
              <a:rPr lang="en-US" altLang="zh-CN" baseline="0" dirty="0" err="1" smtClean="0"/>
              <a:t>sparsities</a:t>
            </a:r>
            <a:r>
              <a:rPr lang="en-US" altLang="zh-CN" baseline="0" dirty="0" smtClean="0"/>
              <a:t>.</a:t>
            </a:r>
          </a:p>
          <a:p>
            <a:r>
              <a:rPr lang="en-US" altLang="zh-CN" baseline="0" dirty="0" smtClean="0"/>
              <a:t>5~10 speedup compared to 4-core CPU</a:t>
            </a:r>
          </a:p>
          <a:p>
            <a:endParaRPr lang="en-US" altLang="zh-CN" baseline="0" dirty="0" smtClean="0"/>
          </a:p>
          <a:p>
            <a:r>
              <a:rPr lang="en-US" altLang="zh-CN" baseline="0" dirty="0" smtClean="0"/>
              <a:t>(the single core performance data on paper is wrongly filled with 4-core CPU data…)</a:t>
            </a:r>
            <a:endParaRPr lang="zh-CN" altLang="en-US" dirty="0"/>
          </a:p>
        </p:txBody>
      </p:sp>
      <p:sp>
        <p:nvSpPr>
          <p:cNvPr id="4" name="灯片编号占位符 3"/>
          <p:cNvSpPr>
            <a:spLocks noGrp="1"/>
          </p:cNvSpPr>
          <p:nvPr>
            <p:ph type="sldNum" sz="quarter" idx="10"/>
          </p:nvPr>
        </p:nvSpPr>
        <p:spPr/>
        <p:txBody>
          <a:bodyPr/>
          <a:lstStyle/>
          <a:p>
            <a:fld id="{64911F8A-0400-4913-987D-AE2D5CCC1487}" type="slidenum">
              <a:rPr lang="zh-CN" altLang="en-US" smtClean="0"/>
              <a:t>23</a:t>
            </a:fld>
            <a:endParaRPr lang="zh-CN" altLang="en-US"/>
          </a:p>
        </p:txBody>
      </p:sp>
    </p:spTree>
    <p:extLst>
      <p:ext uri="{BB962C8B-B14F-4D97-AF65-F5344CB8AC3E}">
        <p14:creationId xmlns:p14="http://schemas.microsoft.com/office/powerpoint/2010/main" val="769777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For </a:t>
            </a:r>
            <a:r>
              <a:rPr lang="en-US" altLang="zh-CN" sz="1200" kern="1200" dirty="0" err="1" smtClean="0">
                <a:solidFill>
                  <a:schemeClr val="tx1"/>
                </a:solidFill>
                <a:effectLst/>
                <a:latin typeface="+mn-lt"/>
                <a:ea typeface="+mn-ea"/>
                <a:cs typeface="+mn-cs"/>
              </a:rPr>
              <a:t>unwieghted</a:t>
            </a:r>
            <a:r>
              <a:rPr lang="en-US" altLang="zh-CN" sz="1200" kern="1200" dirty="0" smtClean="0">
                <a:solidFill>
                  <a:schemeClr val="tx1"/>
                </a:solidFill>
                <a:effectLst/>
                <a:latin typeface="+mn-lt"/>
                <a:ea typeface="+mn-ea"/>
                <a:cs typeface="+mn-cs"/>
              </a:rPr>
              <a:t> graph,</a:t>
            </a:r>
            <a:r>
              <a:rPr lang="en-US" altLang="zh-CN" sz="1200" kern="1200" baseline="0" dirty="0" smtClean="0">
                <a:solidFill>
                  <a:schemeClr val="tx1"/>
                </a:solidFill>
                <a:effectLst/>
                <a:latin typeface="+mn-lt"/>
                <a:ea typeface="+mn-ea"/>
                <a:cs typeface="+mn-cs"/>
              </a:rPr>
              <a:t> we can use BFS-like algorithm. (different from BFS: not stop when the vertex has been met by other threads). Related to </a:t>
            </a:r>
            <a:r>
              <a:rPr lang="en-US" altLang="zh-CN" sz="1200" kern="1200" baseline="0" dirty="0" err="1" smtClean="0">
                <a:solidFill>
                  <a:schemeClr val="tx1"/>
                </a:solidFill>
                <a:effectLst/>
                <a:latin typeface="+mn-lt"/>
                <a:ea typeface="+mn-ea"/>
                <a:cs typeface="+mn-cs"/>
              </a:rPr>
              <a:t>sparsity</a:t>
            </a:r>
            <a:r>
              <a:rPr lang="en-US" altLang="zh-CN" sz="120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smtClean="0">
                <a:solidFill>
                  <a:schemeClr val="tx1"/>
                </a:solidFill>
                <a:effectLst/>
                <a:latin typeface="+mn-lt"/>
                <a:ea typeface="+mn-ea"/>
                <a:cs typeface="+mn-cs"/>
              </a:rPr>
              <a:t>Irregular program, load balance is important.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smtClean="0">
                <a:solidFill>
                  <a:schemeClr val="tx1"/>
                </a:solidFill>
                <a:effectLst/>
                <a:latin typeface="+mn-lt"/>
                <a:ea typeface="+mn-ea"/>
                <a:cs typeface="+mn-cs"/>
              </a:rPr>
              <a:t>We implement it on multicore CPU, load balance is achieved by sorting the source points according to nodal degree.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Unlike BFS, Floyd-</a:t>
            </a:r>
            <a:r>
              <a:rPr lang="en-US" altLang="zh-CN" sz="1200" kern="1200" dirty="0" err="1" smtClean="0">
                <a:solidFill>
                  <a:schemeClr val="tx1"/>
                </a:solidFill>
                <a:effectLst/>
                <a:latin typeface="+mn-lt"/>
                <a:ea typeface="+mn-ea"/>
                <a:cs typeface="+mn-cs"/>
              </a:rPr>
              <a:t>Warshall’s</a:t>
            </a:r>
            <a:r>
              <a:rPr lang="en-US" altLang="zh-CN" sz="1200" kern="1200" dirty="0" smtClean="0">
                <a:solidFill>
                  <a:schemeClr val="tx1"/>
                </a:solidFill>
                <a:effectLst/>
                <a:latin typeface="+mn-lt"/>
                <a:ea typeface="+mn-ea"/>
                <a:cs typeface="+mn-cs"/>
              </a:rPr>
              <a:t> algorithm (FW) has O(V</a:t>
            </a:r>
            <a:r>
              <a:rPr lang="en-US" altLang="zh-CN" sz="1200" kern="1200" baseline="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3) time complexity, which is irrelevant to the graph </a:t>
            </a:r>
            <a:r>
              <a:rPr lang="en-US" altLang="zh-CN" sz="1200" kern="1200" dirty="0" err="1" smtClean="0">
                <a:solidFill>
                  <a:schemeClr val="tx1"/>
                </a:solidFill>
                <a:effectLst/>
                <a:latin typeface="+mn-lt"/>
                <a:ea typeface="+mn-ea"/>
                <a:cs typeface="+mn-cs"/>
              </a:rPr>
              <a:t>sparsity</a:t>
            </a:r>
            <a:r>
              <a:rPr lang="en-US" altLang="zh-CN" sz="1200" kern="1200" dirty="0" smtClean="0">
                <a:solidFill>
                  <a:schemeClr val="tx1"/>
                </a:solidFill>
                <a:effectLst/>
                <a:latin typeface="+mn-lt"/>
                <a:ea typeface="+mn-ea"/>
                <a:cs typeface="+mn-cs"/>
              </a:rPr>
              <a:t>. Blocked FW algorithm is an improved version of FW algorithm. Not only is it more efficient than the basic FW algorithm, it is also more suitable for GPU implementation. </a:t>
            </a:r>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64911F8A-0400-4913-987D-AE2D5CCC1487}" type="slidenum">
              <a:rPr lang="zh-CN" altLang="en-US" smtClean="0"/>
              <a:t>24</a:t>
            </a:fld>
            <a:endParaRPr lang="zh-CN" altLang="en-US"/>
          </a:p>
        </p:txBody>
      </p:sp>
    </p:spTree>
    <p:extLst>
      <p:ext uri="{BB962C8B-B14F-4D97-AF65-F5344CB8AC3E}">
        <p14:creationId xmlns:p14="http://schemas.microsoft.com/office/powerpoint/2010/main" val="321410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the cost matrix is divided into </a:t>
            </a:r>
            <a:r>
              <a:rPr lang="en-US" altLang="zh-CN" sz="1200" b="0" i="1" u="none" strike="noStrike" kern="1200" baseline="0" dirty="0" smtClean="0">
                <a:solidFill>
                  <a:schemeClr val="tx1"/>
                </a:solidFill>
                <a:latin typeface="+mn-lt"/>
                <a:ea typeface="+mn-ea"/>
                <a:cs typeface="+mn-cs"/>
              </a:rPr>
              <a:t>r </a:t>
            </a:r>
            <a:r>
              <a:rPr lang="en-US" altLang="zh-CN" sz="1200" b="0" i="0" u="none" strike="noStrike" kern="1200" baseline="0" dirty="0" smtClean="0">
                <a:solidFill>
                  <a:schemeClr val="tx1"/>
                </a:solidFill>
                <a:latin typeface="+mn-lt"/>
                <a:ea typeface="+mn-ea"/>
                <a:cs typeface="+mn-cs"/>
              </a:rPr>
              <a:t>sub-blocks of equal size. </a:t>
            </a:r>
          </a:p>
          <a:p>
            <a:r>
              <a:rPr lang="en-US" altLang="zh-CN" sz="1200" b="0" i="0" u="none" strike="noStrike" kern="1200" baseline="0" dirty="0" smtClean="0">
                <a:solidFill>
                  <a:schemeClr val="tx1"/>
                </a:solidFill>
                <a:latin typeface="+mn-lt"/>
                <a:ea typeface="+mn-ea"/>
                <a:cs typeface="+mn-cs"/>
              </a:rPr>
              <a:t>The outer loop iterates over the </a:t>
            </a:r>
            <a:r>
              <a:rPr lang="en-US" altLang="zh-CN" sz="1200" b="0" i="1" u="none" strike="noStrike" kern="1200" baseline="0" dirty="0" smtClean="0">
                <a:solidFill>
                  <a:schemeClr val="tx1"/>
                </a:solidFill>
                <a:latin typeface="+mn-lt"/>
                <a:ea typeface="+mn-ea"/>
                <a:cs typeface="+mn-cs"/>
              </a:rPr>
              <a:t>r </a:t>
            </a:r>
            <a:r>
              <a:rPr lang="en-US" altLang="zh-CN" sz="1200" b="0" i="0" u="none" strike="noStrike" kern="1200" baseline="0" dirty="0" smtClean="0">
                <a:solidFill>
                  <a:schemeClr val="tx1"/>
                </a:solidFill>
                <a:latin typeface="+mn-lt"/>
                <a:ea typeface="+mn-ea"/>
                <a:cs typeface="+mn-cs"/>
              </a:rPr>
              <a:t>primary blocks (the blocks along the diagonal of the matrix). </a:t>
            </a:r>
          </a:p>
          <a:p>
            <a:r>
              <a:rPr lang="en-US" altLang="zh-CN" sz="1200" b="0" i="0" u="none" strike="noStrike" kern="1200" baseline="0" dirty="0" smtClean="0">
                <a:solidFill>
                  <a:schemeClr val="tx1"/>
                </a:solidFill>
                <a:latin typeface="+mn-lt"/>
                <a:ea typeface="+mn-ea"/>
                <a:cs typeface="+mn-cs"/>
              </a:rPr>
              <a:t>In each of the </a:t>
            </a:r>
            <a:r>
              <a:rPr lang="en-US" altLang="zh-CN" sz="1200" b="0" i="1" u="none" strike="noStrike" kern="1200" baseline="0" dirty="0" smtClean="0">
                <a:solidFill>
                  <a:schemeClr val="tx1"/>
                </a:solidFill>
                <a:latin typeface="+mn-lt"/>
                <a:ea typeface="+mn-ea"/>
                <a:cs typeface="+mn-cs"/>
              </a:rPr>
              <a:t>r </a:t>
            </a:r>
            <a:r>
              <a:rPr lang="en-US" altLang="zh-CN" sz="1200" b="0" i="0" u="none" strike="noStrike" kern="1200" baseline="0" dirty="0" smtClean="0">
                <a:solidFill>
                  <a:schemeClr val="tx1"/>
                </a:solidFill>
                <a:latin typeface="+mn-lt"/>
                <a:ea typeface="+mn-ea"/>
                <a:cs typeface="+mn-cs"/>
              </a:rPr>
              <a:t>iterations, all blocks are updated in the similar way with FW Algorithm.</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Therefore, in each iteration, updating a block needs 1) the block in the same</a:t>
            </a:r>
          </a:p>
          <a:p>
            <a:r>
              <a:rPr lang="en-US" altLang="zh-CN" sz="1200" b="0" i="0" u="none" strike="noStrike" kern="1200" baseline="0" dirty="0" smtClean="0">
                <a:solidFill>
                  <a:schemeClr val="tx1"/>
                </a:solidFill>
                <a:latin typeface="+mn-lt"/>
                <a:ea typeface="+mn-ea"/>
                <a:cs typeface="+mn-cs"/>
              </a:rPr>
              <a:t>column with itself and in the same row with the primary block,</a:t>
            </a:r>
          </a:p>
          <a:p>
            <a:r>
              <a:rPr lang="en-US" altLang="zh-CN" sz="1200" b="0" i="0" u="none" strike="noStrike" kern="1200" baseline="0" dirty="0" smtClean="0">
                <a:solidFill>
                  <a:schemeClr val="tx1"/>
                </a:solidFill>
                <a:latin typeface="+mn-lt"/>
                <a:ea typeface="+mn-ea"/>
                <a:cs typeface="+mn-cs"/>
              </a:rPr>
              <a:t>denoted with vertical lines in the Figure, and 2) the block in the</a:t>
            </a:r>
          </a:p>
          <a:p>
            <a:r>
              <a:rPr lang="en-US" altLang="zh-CN" sz="1200" b="0" i="0" u="none" strike="noStrike" kern="1200" baseline="0" dirty="0" smtClean="0">
                <a:solidFill>
                  <a:schemeClr val="tx1"/>
                </a:solidFill>
                <a:latin typeface="+mn-lt"/>
                <a:ea typeface="+mn-ea"/>
                <a:cs typeface="+mn-cs"/>
              </a:rPr>
              <a:t>same row with itself and in the same column with the primary</a:t>
            </a:r>
          </a:p>
          <a:p>
            <a:r>
              <a:rPr lang="en-US" altLang="zh-CN" sz="1200" b="0" i="0" u="none" strike="noStrike" kern="1200" baseline="0" dirty="0" smtClean="0">
                <a:solidFill>
                  <a:schemeClr val="tx1"/>
                </a:solidFill>
                <a:latin typeface="+mn-lt"/>
                <a:ea typeface="+mn-ea"/>
                <a:cs typeface="+mn-cs"/>
              </a:rPr>
              <a:t>block, denoted with horizontal lines.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According to different memory requirement, one single iteration can be divided into</a:t>
            </a:r>
          </a:p>
          <a:p>
            <a:r>
              <a:rPr lang="en-US" altLang="zh-CN" sz="1200" b="0" i="0" u="none" strike="noStrike" kern="1200" baseline="0" dirty="0" smtClean="0">
                <a:solidFill>
                  <a:schemeClr val="tx1"/>
                </a:solidFill>
                <a:latin typeface="+mn-lt"/>
                <a:ea typeface="+mn-ea"/>
                <a:cs typeface="+mn-cs"/>
              </a:rPr>
              <a:t>three phases that are performed sequentially (shown in Fig.2).</a:t>
            </a:r>
            <a:endParaRPr lang="zh-CN" altLang="en-US" dirty="0"/>
          </a:p>
        </p:txBody>
      </p:sp>
      <p:sp>
        <p:nvSpPr>
          <p:cNvPr id="4" name="灯片编号占位符 3"/>
          <p:cNvSpPr>
            <a:spLocks noGrp="1"/>
          </p:cNvSpPr>
          <p:nvPr>
            <p:ph type="sldNum" sz="quarter" idx="10"/>
          </p:nvPr>
        </p:nvSpPr>
        <p:spPr/>
        <p:txBody>
          <a:bodyPr/>
          <a:lstStyle/>
          <a:p>
            <a:fld id="{64911F8A-0400-4913-987D-AE2D5CCC1487}" type="slidenum">
              <a:rPr lang="zh-CN" altLang="en-US" smtClean="0"/>
              <a:t>25</a:t>
            </a:fld>
            <a:endParaRPr lang="zh-CN" altLang="en-US"/>
          </a:p>
        </p:txBody>
      </p:sp>
    </p:spTree>
    <p:extLst>
      <p:ext uri="{BB962C8B-B14F-4D97-AF65-F5344CB8AC3E}">
        <p14:creationId xmlns:p14="http://schemas.microsoft.com/office/powerpoint/2010/main" val="1029757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a:t>
            </a:r>
            <a:r>
              <a:rPr lang="en-US" altLang="zh-CN" baseline="0" dirty="0" smtClean="0"/>
              <a:t> accordance with previous study.</a:t>
            </a:r>
          </a:p>
          <a:p>
            <a:endParaRPr lang="en-US" altLang="zh-CN" dirty="0" smtClean="0"/>
          </a:p>
          <a:p>
            <a:r>
              <a:rPr lang="en-US" altLang="zh-CN" dirty="0" smtClean="0"/>
              <a:t>The scale-free property strongly correlates with the network's robustness to failure. It turns out that the major hubs are closely followed by smaller ones. These ones, in turn, are followed by other nodes with an even smaller degree and so on. This hierarchy allows for a fault tolerant behavior. If failures occur at random and the vast majority of nodes are those with small degree, the likelihood that a hub would be affected is almost negligible. Even if a hub-failure occurs, the network will generally not lose its connectedness, due to the remaining hubs. On the other hand, if we choose a few major hubs and take them out of the network, the network is turned into a set of rather isolated graphs. Thus, hubs are both a strength and a weakness of scale-free networks. These properties have been studied analytically using percolation theory by Cohen et al.[5][6] and by Callaway et al.[7]</a:t>
            </a:r>
          </a:p>
          <a:p>
            <a:r>
              <a:rPr lang="en-US" altLang="zh-CN" dirty="0" smtClean="0"/>
              <a:t>Another important characteristic of scale-free networks is the clustering coefficient distribution, which decreases as the node degree increases. This distribution also follows a power law. This implies that the low-degree nodes belong to very dense sub-graphs and those sub-graphs are connected to each other through hubs. Consider a social network in which nodes are people and links are acquaintance relationships between people. It is easy to see that people tend to form communities, i.e., small groups in which everyone knows everyone (one can think of such community as a complete graph). In addition, the members of a community also have a few acquaintance relationships to people outside that community. Some people, however, are connected to a large number of communities (e.g., celebrities, politicians). Those people may be considered the hubs responsible for the small-world phenomenon.</a:t>
            </a:r>
            <a:endParaRPr lang="zh-CN" altLang="en-US" dirty="0"/>
          </a:p>
        </p:txBody>
      </p:sp>
      <p:sp>
        <p:nvSpPr>
          <p:cNvPr id="4" name="灯片编号占位符 3"/>
          <p:cNvSpPr>
            <a:spLocks noGrp="1"/>
          </p:cNvSpPr>
          <p:nvPr>
            <p:ph type="sldNum" sz="quarter" idx="10"/>
          </p:nvPr>
        </p:nvSpPr>
        <p:spPr/>
        <p:txBody>
          <a:bodyPr/>
          <a:lstStyle/>
          <a:p>
            <a:fld id="{64911F8A-0400-4913-987D-AE2D5CCC1487}" type="slidenum">
              <a:rPr lang="zh-CN" altLang="en-US" smtClean="0"/>
              <a:t>33</a:t>
            </a:fld>
            <a:endParaRPr lang="zh-CN" altLang="en-US"/>
          </a:p>
        </p:txBody>
      </p:sp>
    </p:spTree>
    <p:extLst>
      <p:ext uri="{BB962C8B-B14F-4D97-AF65-F5344CB8AC3E}">
        <p14:creationId xmlns:p14="http://schemas.microsoft.com/office/powerpoint/2010/main" val="1664871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Voxels</a:t>
            </a:r>
            <a:r>
              <a:rPr lang="en-US" altLang="zh-CN" baseline="0" dirty="0" smtClean="0"/>
              <a:t> with high degree are denoted by red point. </a:t>
            </a:r>
          </a:p>
          <a:p>
            <a:endParaRPr lang="en-US" altLang="zh-CN" baseline="0" dirty="0" smtClean="0"/>
          </a:p>
          <a:p>
            <a:r>
              <a:rPr lang="en-US" altLang="zh-CN" baseline="0" dirty="0" smtClean="0"/>
              <a:t>Only display the voxels near the cerebral cortex. </a:t>
            </a:r>
            <a:endParaRPr lang="zh-CN" altLang="en-US" dirty="0"/>
          </a:p>
        </p:txBody>
      </p:sp>
      <p:sp>
        <p:nvSpPr>
          <p:cNvPr id="4" name="灯片编号占位符 3"/>
          <p:cNvSpPr>
            <a:spLocks noGrp="1"/>
          </p:cNvSpPr>
          <p:nvPr>
            <p:ph type="sldNum" sz="quarter" idx="10"/>
          </p:nvPr>
        </p:nvSpPr>
        <p:spPr/>
        <p:txBody>
          <a:bodyPr/>
          <a:lstStyle/>
          <a:p>
            <a:fld id="{64911F8A-0400-4913-987D-AE2D5CCC1487}" type="slidenum">
              <a:rPr lang="zh-CN" altLang="en-US" smtClean="0"/>
              <a:t>34</a:t>
            </a:fld>
            <a:endParaRPr lang="zh-CN" altLang="en-US"/>
          </a:p>
        </p:txBody>
      </p:sp>
    </p:spTree>
    <p:extLst>
      <p:ext uri="{BB962C8B-B14F-4D97-AF65-F5344CB8AC3E}">
        <p14:creationId xmlns:p14="http://schemas.microsoft.com/office/powerpoint/2010/main" val="23875647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is the</a:t>
            </a:r>
            <a:r>
              <a:rPr lang="en-US" altLang="zh-CN" baseline="0" dirty="0" smtClean="0"/>
              <a:t> modular structure of human brain by spectrum method. </a:t>
            </a:r>
            <a:endParaRPr lang="zh-CN" altLang="en-US" dirty="0"/>
          </a:p>
        </p:txBody>
      </p:sp>
      <p:sp>
        <p:nvSpPr>
          <p:cNvPr id="4" name="灯片编号占位符 3"/>
          <p:cNvSpPr>
            <a:spLocks noGrp="1"/>
          </p:cNvSpPr>
          <p:nvPr>
            <p:ph type="sldNum" sz="quarter" idx="10"/>
          </p:nvPr>
        </p:nvSpPr>
        <p:spPr/>
        <p:txBody>
          <a:bodyPr/>
          <a:lstStyle/>
          <a:p>
            <a:fld id="{64911F8A-0400-4913-987D-AE2D5CCC1487}" type="slidenum">
              <a:rPr lang="zh-CN" altLang="en-US" smtClean="0"/>
              <a:t>35</a:t>
            </a:fld>
            <a:endParaRPr lang="zh-CN" altLang="en-US"/>
          </a:p>
        </p:txBody>
      </p:sp>
    </p:spTree>
    <p:extLst>
      <p:ext uri="{BB962C8B-B14F-4D97-AF65-F5344CB8AC3E}">
        <p14:creationId xmlns:p14="http://schemas.microsoft.com/office/powerpoint/2010/main" val="7088844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Our</a:t>
            </a:r>
            <a:r>
              <a:rPr lang="en-US" altLang="zh-CN" baseline="0" dirty="0" smtClean="0"/>
              <a:t> platform m</a:t>
            </a:r>
            <a:r>
              <a:rPr lang="en-US" altLang="zh-CN" dirty="0" smtClean="0"/>
              <a:t>eets the demand:</a:t>
            </a:r>
          </a:p>
          <a:p>
            <a:r>
              <a:rPr lang="en-US" altLang="zh-CN" dirty="0" smtClean="0"/>
              <a:t>Fast</a:t>
            </a:r>
          </a:p>
          <a:p>
            <a:r>
              <a:rPr lang="en-US" altLang="zh-CN" dirty="0" smtClean="0"/>
              <a:t>Applicable</a:t>
            </a:r>
          </a:p>
          <a:p>
            <a:r>
              <a:rPr lang="en-US" altLang="zh-CN" dirty="0" smtClean="0"/>
              <a:t>Scalable</a:t>
            </a:r>
          </a:p>
          <a:p>
            <a:r>
              <a:rPr lang="en-US" altLang="zh-CN" dirty="0" err="1" smtClean="0"/>
              <a:t>Reuseable</a:t>
            </a:r>
            <a:endParaRPr lang="en-US" altLang="zh-CN" dirty="0" smtClean="0"/>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64911F8A-0400-4913-987D-AE2D5CCC1487}" type="slidenum">
              <a:rPr lang="zh-CN" altLang="en-US" smtClean="0"/>
              <a:t>36</a:t>
            </a:fld>
            <a:endParaRPr lang="zh-CN" altLang="en-US"/>
          </a:p>
        </p:txBody>
      </p:sp>
    </p:spTree>
    <p:extLst>
      <p:ext uri="{BB962C8B-B14F-4D97-AF65-F5344CB8AC3E}">
        <p14:creationId xmlns:p14="http://schemas.microsoft.com/office/powerpoint/2010/main" val="3977591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Future work include</a:t>
            </a:r>
            <a:r>
              <a:rPr lang="en-US" altLang="zh-CN" baseline="0" dirty="0" smtClean="0"/>
              <a:t>s integrating more network property calculation tool. </a:t>
            </a:r>
          </a:p>
          <a:p>
            <a:r>
              <a:rPr lang="en-US" altLang="zh-CN" baseline="0" dirty="0" smtClean="0"/>
              <a:t>The calculation of local efficiency need the APSP result of every sub-networks.</a:t>
            </a:r>
          </a:p>
          <a:p>
            <a:r>
              <a:rPr lang="en-US" altLang="zh-CN" baseline="0" dirty="0" smtClean="0"/>
              <a:t>The sub-network of each voxel is made up of its neighboring voxels and their connections.</a:t>
            </a:r>
          </a:p>
          <a:p>
            <a:endParaRPr lang="en-US" altLang="zh-CN" baseline="0" dirty="0" smtClean="0"/>
          </a:p>
          <a:p>
            <a:r>
              <a:rPr lang="en-US" altLang="zh-CN" baseline="0" dirty="0" smtClean="0"/>
              <a:t>Since the degree distribution has long tail, we need APSP of networks with diverse size. The </a:t>
            </a:r>
            <a:r>
              <a:rPr lang="en-US" altLang="zh-CN" baseline="0" dirty="0" err="1" smtClean="0"/>
              <a:t>sparsity</a:t>
            </a:r>
            <a:r>
              <a:rPr lang="en-US" altLang="zh-CN" baseline="0" dirty="0" smtClean="0"/>
              <a:t> may also vary. </a:t>
            </a:r>
          </a:p>
          <a:p>
            <a:r>
              <a:rPr lang="en-US" altLang="zh-CN" baseline="0" dirty="0" smtClean="0"/>
              <a:t>Efficient calculation of local efficiency requires dynamically choose the best software/hardware configuration. </a:t>
            </a:r>
          </a:p>
          <a:p>
            <a:endParaRPr lang="en-US" altLang="zh-CN" baseline="0" dirty="0" smtClean="0"/>
          </a:p>
          <a:p>
            <a:r>
              <a:rPr lang="en-US" altLang="zh-CN" baseline="0" dirty="0" smtClean="0"/>
              <a:t>Another promising work is combing the result of fMRI and </a:t>
            </a:r>
            <a:r>
              <a:rPr lang="en-US" altLang="zh-CN" baseline="0" dirty="0" err="1" smtClean="0"/>
              <a:t>dtMRI</a:t>
            </a:r>
            <a:r>
              <a:rPr lang="en-US" altLang="zh-CN" baseline="0" dirty="0" smtClean="0"/>
              <a:t>. </a:t>
            </a:r>
          </a:p>
          <a:p>
            <a:r>
              <a:rPr lang="en-US" altLang="zh-CN" baseline="0" dirty="0" smtClean="0"/>
              <a:t>By this way, we can have a more comprehensive view of the function and </a:t>
            </a:r>
            <a:r>
              <a:rPr lang="en-US" altLang="zh-CN" baseline="0" dirty="0" err="1" smtClean="0"/>
              <a:t>structtre</a:t>
            </a:r>
            <a:r>
              <a:rPr lang="en-US" altLang="zh-CN" baseline="0" dirty="0" smtClean="0"/>
              <a:t> of our brain. </a:t>
            </a:r>
            <a:endParaRPr lang="zh-CN" altLang="en-US" dirty="0"/>
          </a:p>
        </p:txBody>
      </p:sp>
      <p:sp>
        <p:nvSpPr>
          <p:cNvPr id="4" name="灯片编号占位符 3"/>
          <p:cNvSpPr>
            <a:spLocks noGrp="1"/>
          </p:cNvSpPr>
          <p:nvPr>
            <p:ph type="sldNum" sz="quarter" idx="10"/>
          </p:nvPr>
        </p:nvSpPr>
        <p:spPr/>
        <p:txBody>
          <a:bodyPr/>
          <a:lstStyle/>
          <a:p>
            <a:fld id="{64911F8A-0400-4913-987D-AE2D5CCC1487}" type="slidenum">
              <a:rPr lang="zh-CN" altLang="en-US" smtClean="0"/>
              <a:t>37</a:t>
            </a:fld>
            <a:endParaRPr lang="zh-CN" altLang="en-US"/>
          </a:p>
        </p:txBody>
      </p:sp>
    </p:spTree>
    <p:extLst>
      <p:ext uri="{BB962C8B-B14F-4D97-AF65-F5344CB8AC3E}">
        <p14:creationId xmlns:p14="http://schemas.microsoft.com/office/powerpoint/2010/main" val="6848986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4911F8A-0400-4913-987D-AE2D5CCC1487}" type="slidenum">
              <a:rPr lang="zh-CN" altLang="en-US" smtClean="0"/>
              <a:t>38</a:t>
            </a:fld>
            <a:endParaRPr lang="zh-CN" altLang="en-US"/>
          </a:p>
        </p:txBody>
      </p:sp>
    </p:spTree>
    <p:extLst>
      <p:ext uri="{BB962C8B-B14F-4D97-AF65-F5344CB8AC3E}">
        <p14:creationId xmlns:p14="http://schemas.microsoft.com/office/powerpoint/2010/main" val="4180722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Understanding</a:t>
            </a:r>
            <a:r>
              <a:rPr lang="en-US" altLang="zh-CN" baseline="0" dirty="0" smtClean="0"/>
              <a:t> the human brain is very interesting and challenging. It is regarded as one of the great scientific challenges of the 21</a:t>
            </a:r>
            <a:r>
              <a:rPr lang="en-US" altLang="zh-CN" baseline="30000" dirty="0" smtClean="0"/>
              <a:t>st</a:t>
            </a:r>
            <a:r>
              <a:rPr lang="en-US" altLang="zh-CN" baseline="0" dirty="0" smtClean="0"/>
              <a:t> century. </a:t>
            </a:r>
          </a:p>
          <a:p>
            <a:r>
              <a:rPr lang="en-US" altLang="zh-CN" baseline="0" dirty="0" smtClean="0"/>
              <a:t>Neuroscience research focuses on deciphering the brain connectivity.</a:t>
            </a:r>
          </a:p>
          <a:p>
            <a:endParaRPr lang="en-US" altLang="zh-CN" baseline="0" dirty="0" smtClean="0"/>
          </a:p>
          <a:p>
            <a:r>
              <a:rPr lang="en-US" altLang="zh-CN" baseline="0" dirty="0" smtClean="0"/>
              <a:t>Illustration: </a:t>
            </a:r>
          </a:p>
          <a:p>
            <a:r>
              <a:rPr lang="en-US" altLang="zh-CN" baseline="0" dirty="0" smtClean="0"/>
              <a:t>NIH HCP, 5 years, $30 million, two consortiums, four universities.</a:t>
            </a:r>
          </a:p>
          <a:p>
            <a:r>
              <a:rPr lang="en-US" altLang="zh-CN" baseline="0" dirty="0" smtClean="0"/>
              <a:t>aims at mapping structural and functional connectivity in the human brain. </a:t>
            </a:r>
          </a:p>
          <a:p>
            <a:r>
              <a:rPr lang="en-US" altLang="zh-CN" baseline="0" dirty="0" smtClean="0"/>
              <a:t>build the </a:t>
            </a:r>
            <a:r>
              <a:rPr lang="en-US" altLang="zh-CN" dirty="0" err="1" smtClean="0"/>
              <a:t>Connectome</a:t>
            </a:r>
            <a:r>
              <a:rPr lang="en-US" altLang="zh-CN" baseline="0" dirty="0" smtClean="0"/>
              <a:t> </a:t>
            </a:r>
            <a:r>
              <a:rPr lang="en-US" altLang="zh-CN" dirty="0" smtClean="0"/>
              <a:t>database and the </a:t>
            </a:r>
            <a:r>
              <a:rPr lang="en-US" altLang="zh-CN" dirty="0" err="1" smtClean="0"/>
              <a:t>Connectome</a:t>
            </a:r>
            <a:r>
              <a:rPr lang="en-US" altLang="zh-CN" dirty="0" smtClean="0"/>
              <a:t> Workbench visualization platform.</a:t>
            </a:r>
            <a:endParaRPr lang="en-US" altLang="zh-CN" baseline="0" dirty="0" smtClean="0"/>
          </a:p>
        </p:txBody>
      </p:sp>
      <p:sp>
        <p:nvSpPr>
          <p:cNvPr id="4" name="灯片编号占位符 3"/>
          <p:cNvSpPr>
            <a:spLocks noGrp="1"/>
          </p:cNvSpPr>
          <p:nvPr>
            <p:ph type="sldNum" sz="quarter" idx="10"/>
          </p:nvPr>
        </p:nvSpPr>
        <p:spPr/>
        <p:txBody>
          <a:bodyPr/>
          <a:lstStyle/>
          <a:p>
            <a:fld id="{64911F8A-0400-4913-987D-AE2D5CCC1487}" type="slidenum">
              <a:rPr lang="zh-CN" altLang="en-US" smtClean="0"/>
              <a:t>3</a:t>
            </a:fld>
            <a:endParaRPr lang="zh-CN" altLang="en-US"/>
          </a:p>
        </p:txBody>
      </p:sp>
    </p:spTree>
    <p:extLst>
      <p:ext uri="{BB962C8B-B14F-4D97-AF65-F5344CB8AC3E}">
        <p14:creationId xmlns:p14="http://schemas.microsoft.com/office/powerpoint/2010/main" val="2766539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4911F8A-0400-4913-987D-AE2D5CCC1487}" type="slidenum">
              <a:rPr lang="zh-CN" altLang="en-US" smtClean="0"/>
              <a:t>39</a:t>
            </a:fld>
            <a:endParaRPr lang="zh-CN" altLang="en-US"/>
          </a:p>
        </p:txBody>
      </p:sp>
    </p:spTree>
    <p:extLst>
      <p:ext uri="{BB962C8B-B14F-4D97-AF65-F5344CB8AC3E}">
        <p14:creationId xmlns:p14="http://schemas.microsoft.com/office/powerpoint/2010/main" val="20872825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4911F8A-0400-4913-987D-AE2D5CCC1487}" type="slidenum">
              <a:rPr lang="zh-CN" altLang="en-US" smtClean="0"/>
              <a:t>41</a:t>
            </a:fld>
            <a:endParaRPr lang="zh-CN" altLang="en-US"/>
          </a:p>
        </p:txBody>
      </p:sp>
    </p:spTree>
    <p:extLst>
      <p:ext uri="{BB962C8B-B14F-4D97-AF65-F5344CB8AC3E}">
        <p14:creationId xmlns:p14="http://schemas.microsoft.com/office/powerpoint/2010/main" val="25842537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Future work include</a:t>
            </a:r>
            <a:r>
              <a:rPr lang="en-US" altLang="zh-CN" baseline="0" dirty="0" smtClean="0"/>
              <a:t>s integrating more network property calculation tool. </a:t>
            </a:r>
          </a:p>
          <a:p>
            <a:r>
              <a:rPr lang="en-US" altLang="zh-CN" baseline="0" dirty="0" smtClean="0"/>
              <a:t>The calculation of local efficiency need the APSP result of every sub-networks.</a:t>
            </a:r>
          </a:p>
          <a:p>
            <a:r>
              <a:rPr lang="en-US" altLang="zh-CN" baseline="0" dirty="0" smtClean="0"/>
              <a:t>The sub-network of each voxel is made up of its neighboring voxels and their connections.</a:t>
            </a:r>
          </a:p>
          <a:p>
            <a:endParaRPr lang="en-US" altLang="zh-CN" baseline="0" dirty="0" smtClean="0"/>
          </a:p>
          <a:p>
            <a:r>
              <a:rPr lang="en-US" altLang="zh-CN" baseline="0" dirty="0" smtClean="0"/>
              <a:t>Since the degree distribution has long tail, we need APSP of networks with diverse size. The </a:t>
            </a:r>
            <a:r>
              <a:rPr lang="en-US" altLang="zh-CN" baseline="0" dirty="0" err="1" smtClean="0"/>
              <a:t>sparsity</a:t>
            </a:r>
            <a:r>
              <a:rPr lang="en-US" altLang="zh-CN" baseline="0" dirty="0" smtClean="0"/>
              <a:t> may also vary. </a:t>
            </a:r>
          </a:p>
          <a:p>
            <a:r>
              <a:rPr lang="en-US" altLang="zh-CN" baseline="0" dirty="0" smtClean="0"/>
              <a:t>Efficient calculation of local efficiency requires dynamically choose the best software/hardware configuration. </a:t>
            </a:r>
          </a:p>
          <a:p>
            <a:endParaRPr lang="en-US" altLang="zh-CN" baseline="0" dirty="0" smtClean="0"/>
          </a:p>
          <a:p>
            <a:r>
              <a:rPr lang="en-US" altLang="zh-CN" baseline="0" dirty="0" smtClean="0"/>
              <a:t>Another promising work is combing the result of fMRI and </a:t>
            </a:r>
            <a:r>
              <a:rPr lang="en-US" altLang="zh-CN" baseline="0" dirty="0" err="1" smtClean="0"/>
              <a:t>dtMRI</a:t>
            </a:r>
            <a:r>
              <a:rPr lang="en-US" altLang="zh-CN" baseline="0" dirty="0" smtClean="0"/>
              <a:t>. </a:t>
            </a:r>
          </a:p>
          <a:p>
            <a:r>
              <a:rPr lang="en-US" altLang="zh-CN" baseline="0" dirty="0" smtClean="0"/>
              <a:t>By this way, we can have a more comprehensive view of the function and </a:t>
            </a:r>
            <a:r>
              <a:rPr lang="en-US" altLang="zh-CN" baseline="0" dirty="0" err="1" smtClean="0"/>
              <a:t>structtre</a:t>
            </a:r>
            <a:r>
              <a:rPr lang="en-US" altLang="zh-CN" baseline="0" dirty="0" smtClean="0"/>
              <a:t> of our brain. </a:t>
            </a:r>
            <a:endParaRPr lang="zh-CN" altLang="en-US" dirty="0"/>
          </a:p>
        </p:txBody>
      </p:sp>
      <p:sp>
        <p:nvSpPr>
          <p:cNvPr id="4" name="灯片编号占位符 3"/>
          <p:cNvSpPr>
            <a:spLocks noGrp="1"/>
          </p:cNvSpPr>
          <p:nvPr>
            <p:ph type="sldNum" sz="quarter" idx="10"/>
          </p:nvPr>
        </p:nvSpPr>
        <p:spPr/>
        <p:txBody>
          <a:bodyPr/>
          <a:lstStyle/>
          <a:p>
            <a:fld id="{64911F8A-0400-4913-987D-AE2D5CCC1487}" type="slidenum">
              <a:rPr lang="zh-CN" altLang="en-US" smtClean="0"/>
              <a:t>43</a:t>
            </a:fld>
            <a:endParaRPr lang="zh-CN" altLang="en-US"/>
          </a:p>
        </p:txBody>
      </p:sp>
    </p:spTree>
    <p:extLst>
      <p:ext uri="{BB962C8B-B14F-4D97-AF65-F5344CB8AC3E}">
        <p14:creationId xmlns:p14="http://schemas.microsoft.com/office/powerpoint/2010/main" val="6848986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The two most time-consuming steps of probabilistic fiber </a:t>
            </a:r>
            <a:r>
              <a:rPr lang="en-US" altLang="zh-CN" sz="1200" b="0" i="0" u="none" strike="noStrike" kern="1200" baseline="0" dirty="0" err="1" smtClean="0">
                <a:solidFill>
                  <a:schemeClr val="tx1"/>
                </a:solidFill>
                <a:latin typeface="+mn-lt"/>
                <a:ea typeface="+mn-ea"/>
                <a:cs typeface="+mn-cs"/>
              </a:rPr>
              <a:t>tractography</a:t>
            </a:r>
            <a:r>
              <a:rPr lang="en-US" altLang="zh-CN" sz="1200" b="0" i="0" u="none" strike="noStrike" kern="1200" baseline="0" dirty="0" smtClean="0">
                <a:solidFill>
                  <a:schemeClr val="tx1"/>
                </a:solidFill>
                <a:latin typeface="+mn-lt"/>
                <a:ea typeface="+mn-ea"/>
                <a:cs typeface="+mn-cs"/>
              </a:rPr>
              <a:t> are iteratively drawing samples from complicated and high dimensional</a:t>
            </a:r>
          </a:p>
          <a:p>
            <a:r>
              <a:rPr lang="en-US" altLang="zh-CN" sz="1200" b="0" i="1" u="none" strike="noStrike" kern="1200" baseline="0" dirty="0" err="1" smtClean="0">
                <a:solidFill>
                  <a:schemeClr val="tx1"/>
                </a:solidFill>
                <a:latin typeface="+mn-lt"/>
                <a:ea typeface="+mn-ea"/>
                <a:cs typeface="+mn-cs"/>
              </a:rPr>
              <a:t>pdf</a:t>
            </a:r>
            <a:r>
              <a:rPr lang="en-US" altLang="zh-CN" sz="1200" b="0" i="0" u="none" strike="noStrike" kern="1200" baseline="0" dirty="0" err="1" smtClean="0">
                <a:solidFill>
                  <a:schemeClr val="tx1"/>
                </a:solidFill>
                <a:latin typeface="+mn-lt"/>
                <a:ea typeface="+mn-ea"/>
                <a:cs typeface="+mn-cs"/>
              </a:rPr>
              <a:t>s</a:t>
            </a:r>
            <a:r>
              <a:rPr lang="en-US" altLang="zh-CN" sz="1200" b="0" i="0" u="none" strike="noStrike" kern="1200" baseline="0" dirty="0" smtClean="0">
                <a:solidFill>
                  <a:schemeClr val="tx1"/>
                </a:solidFill>
                <a:latin typeface="+mn-lt"/>
                <a:ea typeface="+mn-ea"/>
                <a:cs typeface="+mn-cs"/>
              </a:rPr>
              <a:t> using Markov-Chain Monte-Carlo (MCMC) techniques and the subsequent probabilistic streamlining</a:t>
            </a:r>
          </a:p>
          <a:p>
            <a:r>
              <a:rPr lang="en-US" altLang="zh-CN" sz="1200" b="0" i="0" u="none" strike="noStrike" kern="1200" baseline="0" dirty="0" smtClean="0">
                <a:solidFill>
                  <a:schemeClr val="tx1"/>
                </a:solidFill>
                <a:latin typeface="+mn-lt"/>
                <a:ea typeface="+mn-ea"/>
                <a:cs typeface="+mn-cs"/>
              </a:rPr>
              <a:t>fiber tracking based on these random samples.</a:t>
            </a:r>
          </a:p>
          <a:p>
            <a:endParaRPr lang="en-US" altLang="zh-CN" sz="1200" b="0" i="0" u="none" strike="noStrike" kern="1200" baseline="0" dirty="0" smtClean="0">
              <a:solidFill>
                <a:schemeClr val="tx1"/>
              </a:solidFill>
              <a:latin typeface="+mn-lt"/>
              <a:ea typeface="+mn-ea"/>
              <a:cs typeface="+mn-cs"/>
            </a:endParaRPr>
          </a:p>
          <a:p>
            <a:r>
              <a:rPr lang="it-IT" altLang="zh-CN" sz="1200" b="0" i="0" u="none" strike="noStrike" kern="1200" baseline="0" dirty="0" smtClean="0">
                <a:solidFill>
                  <a:schemeClr val="tx1"/>
                </a:solidFill>
                <a:latin typeface="+mn-lt"/>
                <a:ea typeface="+mn-ea"/>
                <a:cs typeface="+mn-cs"/>
              </a:rPr>
              <a:t>T</a:t>
            </a:r>
            <a:r>
              <a:rPr lang="en-US" altLang="zh-CN" sz="1200" b="0" i="0" u="none" strike="noStrike" kern="1200" baseline="0" dirty="0" smtClean="0">
                <a:solidFill>
                  <a:schemeClr val="tx1"/>
                </a:solidFill>
                <a:latin typeface="+mn-lt"/>
                <a:ea typeface="+mn-ea"/>
                <a:cs typeface="+mn-cs"/>
              </a:rPr>
              <a:t>he probabilistic analysis of one brain at regular spatial and angular resolution costs nearly one day on common computer workstations.</a:t>
            </a:r>
          </a:p>
          <a:p>
            <a:r>
              <a:rPr lang="en-US" altLang="zh-CN" sz="1200" b="0" i="0" u="none" strike="noStrike" kern="1200" baseline="0" dirty="0" smtClean="0">
                <a:solidFill>
                  <a:schemeClr val="tx1"/>
                </a:solidFill>
                <a:latin typeface="+mn-lt"/>
                <a:ea typeface="+mn-ea"/>
                <a:cs typeface="+mn-cs"/>
              </a:rPr>
              <a:t>The intensive computation in the probabilistic method inhibits the research and its application in routine clinical tasks</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64911F8A-0400-4913-987D-AE2D5CCC1487}" type="slidenum">
              <a:rPr lang="zh-CN" altLang="en-US" smtClean="0"/>
              <a:t>44</a:t>
            </a:fld>
            <a:endParaRPr lang="zh-CN" altLang="en-US"/>
          </a:p>
        </p:txBody>
      </p:sp>
    </p:spTree>
    <p:extLst>
      <p:ext uri="{BB962C8B-B14F-4D97-AF65-F5344CB8AC3E}">
        <p14:creationId xmlns:p14="http://schemas.microsoft.com/office/powerpoint/2010/main" val="35442197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The framework includes two main steps: 1) Markov-Chain Monte-Carlo (MCMC) sampling to</a:t>
            </a:r>
          </a:p>
          <a:p>
            <a:r>
              <a:rPr lang="en-US" altLang="zh-CN" sz="1200" b="0" i="0" u="none" strike="noStrike" kern="1200" baseline="0" dirty="0" smtClean="0">
                <a:solidFill>
                  <a:schemeClr val="tx1"/>
                </a:solidFill>
                <a:latin typeface="+mn-lt"/>
                <a:ea typeface="+mn-ea"/>
                <a:cs typeface="+mn-cs"/>
              </a:rPr>
              <a:t>generate random samples, and 2) probabilistic streamlining fiber tracking. On the AMD Radeon</a:t>
            </a:r>
          </a:p>
          <a:p>
            <a:r>
              <a:rPr lang="en-US" altLang="zh-CN" sz="1200" b="0" i="0" u="none" strike="noStrike" kern="1200" baseline="0" dirty="0" smtClean="0">
                <a:solidFill>
                  <a:schemeClr val="tx1"/>
                </a:solidFill>
                <a:latin typeface="+mn-lt"/>
                <a:ea typeface="+mn-ea"/>
                <a:cs typeface="+mn-cs"/>
              </a:rPr>
              <a:t>5870 GPU, we achieve performance gains up to 120 times and 50 times over regular workstation for the MCMC sampling</a:t>
            </a:r>
          </a:p>
          <a:p>
            <a:r>
              <a:rPr lang="en-US" altLang="zh-CN" sz="1200" b="0" i="0" u="none" strike="noStrike" kern="1200" baseline="0" dirty="0" smtClean="0">
                <a:solidFill>
                  <a:schemeClr val="tx1"/>
                </a:solidFill>
                <a:latin typeface="+mn-lt"/>
                <a:ea typeface="+mn-ea"/>
                <a:cs typeface="+mn-cs"/>
              </a:rPr>
              <a:t>and streamlining fiber tracking respectively.</a:t>
            </a:r>
            <a:endParaRPr lang="zh-CN" altLang="en-US" dirty="0"/>
          </a:p>
        </p:txBody>
      </p:sp>
      <p:sp>
        <p:nvSpPr>
          <p:cNvPr id="4" name="灯片编号占位符 3"/>
          <p:cNvSpPr>
            <a:spLocks noGrp="1"/>
          </p:cNvSpPr>
          <p:nvPr>
            <p:ph type="sldNum" sz="quarter" idx="10"/>
          </p:nvPr>
        </p:nvSpPr>
        <p:spPr/>
        <p:txBody>
          <a:bodyPr/>
          <a:lstStyle/>
          <a:p>
            <a:fld id="{64911F8A-0400-4913-987D-AE2D5CCC1487}" type="slidenum">
              <a:rPr lang="zh-CN" altLang="en-US" smtClean="0"/>
              <a:t>45</a:t>
            </a:fld>
            <a:endParaRPr lang="zh-CN" altLang="en-US"/>
          </a:p>
        </p:txBody>
      </p:sp>
    </p:spTree>
    <p:extLst>
      <p:ext uri="{BB962C8B-B14F-4D97-AF65-F5344CB8AC3E}">
        <p14:creationId xmlns:p14="http://schemas.microsoft.com/office/powerpoint/2010/main" val="10529069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select some long fibers</a:t>
            </a:r>
            <a:r>
              <a:rPr lang="en-US" altLang="zh-CN" baseline="0" dirty="0" smtClean="0"/>
              <a:t> and </a:t>
            </a:r>
            <a:r>
              <a:rPr lang="en-US" altLang="zh-CN" dirty="0" smtClean="0"/>
              <a:t>visualize them</a:t>
            </a:r>
            <a:r>
              <a:rPr lang="en-US" altLang="zh-CN" baseline="0" dirty="0" smtClean="0"/>
              <a:t> using MATLAB. </a:t>
            </a:r>
            <a:endParaRPr lang="zh-CN" altLang="en-US" dirty="0"/>
          </a:p>
        </p:txBody>
      </p:sp>
      <p:sp>
        <p:nvSpPr>
          <p:cNvPr id="4" name="灯片编号占位符 3"/>
          <p:cNvSpPr>
            <a:spLocks noGrp="1"/>
          </p:cNvSpPr>
          <p:nvPr>
            <p:ph type="sldNum" sz="quarter" idx="10"/>
          </p:nvPr>
        </p:nvSpPr>
        <p:spPr/>
        <p:txBody>
          <a:bodyPr/>
          <a:lstStyle/>
          <a:p>
            <a:fld id="{64911F8A-0400-4913-987D-AE2D5CCC1487}" type="slidenum">
              <a:rPr lang="zh-CN" altLang="en-US" smtClean="0"/>
              <a:t>46</a:t>
            </a:fld>
            <a:endParaRPr lang="zh-CN" altLang="en-US"/>
          </a:p>
        </p:txBody>
      </p:sp>
    </p:spTree>
    <p:extLst>
      <p:ext uri="{BB962C8B-B14F-4D97-AF65-F5344CB8AC3E}">
        <p14:creationId xmlns:p14="http://schemas.microsoft.com/office/powerpoint/2010/main" val="18253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290" name="Rectangle 2"/>
          <p:cNvSpPr>
            <a:spLocks noGrp="1" noRot="1" noChangeAspect="1" noChangeArrowheads="1" noTextEdit="1"/>
          </p:cNvSpPr>
          <p:nvPr>
            <p:ph type="sldImg"/>
          </p:nvPr>
        </p:nvSpPr>
        <p:spPr>
          <a:ln/>
        </p:spPr>
      </p:sp>
      <p:sp>
        <p:nvSpPr>
          <p:cNvPr id="2060291" name="Rectangle 3"/>
          <p:cNvSpPr>
            <a:spLocks noGrp="1" noChangeArrowheads="1"/>
          </p:cNvSpPr>
          <p:nvPr>
            <p:ph type="body" idx="1"/>
          </p:nvPr>
        </p:nvSpPr>
        <p:spPr>
          <a:ln/>
          <a:extLst>
            <a:ext uri="{91240B29-F687-4F45-9708-019B960494DF}">
              <a14:hiddenLine xmlns:a14="http://schemas.microsoft.com/office/drawing/2010/main" w="9525">
                <a:solidFill>
                  <a:schemeClr val="tx1"/>
                </a:solidFill>
                <a:miter lim="800000"/>
                <a:headEnd/>
                <a:tailEnd/>
              </a14:hiddenLine>
            </a:ext>
          </a:extLst>
        </p:spPr>
        <p:txBody>
          <a:bodyPr/>
          <a:lstStyle/>
          <a:p>
            <a:pPr marL="422041" indent="-422041"/>
            <a:r>
              <a:rPr lang="en-US" altLang="zh-CN" sz="900" dirty="0" smtClean="0"/>
              <a:t>So</a:t>
            </a:r>
            <a:r>
              <a:rPr lang="en-US" altLang="zh-CN" sz="900" baseline="0" dirty="0" smtClean="0"/>
              <a:t> we are looking at the brain network, the brain network is also a network. The fundamental elements…</a:t>
            </a:r>
          </a:p>
          <a:p>
            <a:pPr marL="422041" indent="-422041"/>
            <a:endParaRPr lang="en-US" altLang="zh-CN" sz="900" baseline="0" dirty="0" smtClean="0"/>
          </a:p>
          <a:p>
            <a:pPr marL="422041" indent="-422041"/>
            <a:r>
              <a:rPr lang="en-US" altLang="zh-CN" sz="900" baseline="0" dirty="0" smtClean="0"/>
              <a:t>We have two question here, what is the basic elements in a brain network, how many types?</a:t>
            </a:r>
          </a:p>
          <a:p>
            <a:pPr marL="422041" indent="-422041"/>
            <a:endParaRPr lang="en-US" altLang="zh-CN" sz="9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7538" name="Rectangle 2"/>
          <p:cNvSpPr>
            <a:spLocks noGrp="1" noRot="1" noChangeAspect="1" noChangeArrowheads="1" noTextEdit="1"/>
          </p:cNvSpPr>
          <p:nvPr>
            <p:ph type="sldImg"/>
          </p:nvPr>
        </p:nvSpPr>
        <p:spPr>
          <a:ln/>
        </p:spPr>
      </p:sp>
      <p:sp>
        <p:nvSpPr>
          <p:cNvPr id="1857539" name="Rectangle 3"/>
          <p:cNvSpPr>
            <a:spLocks noGrp="1" noChangeArrowheads="1"/>
          </p:cNvSpPr>
          <p:nvPr>
            <p:ph type="body" idx="1"/>
          </p:nvPr>
        </p:nvSpPr>
        <p:spPr/>
        <p:txBody>
          <a:bodyPr/>
          <a:lstStyle/>
          <a:p>
            <a:r>
              <a:rPr lang="en-US" altLang="zh-CN" sz="900" dirty="0" smtClean="0"/>
              <a:t>First of all, the</a:t>
            </a:r>
            <a:r>
              <a:rPr lang="en-US" altLang="zh-CN" sz="900" baseline="0" dirty="0" smtClean="0"/>
              <a:t> types of brain networks can be categorized by the scale</a:t>
            </a:r>
            <a:endParaRPr lang="zh-CN" altLang="en-US" sz="9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From the</a:t>
            </a:r>
            <a:r>
              <a:rPr lang="en-US" altLang="zh-CN" baseline="0" dirty="0" smtClean="0"/>
              <a:t> physiology and anatomy, divided into two kinds of brain networks, the first is functional and the other is structural. The ones I will mention in this talk includes the functional connectivity and the morphometric connectivity</a:t>
            </a:r>
          </a:p>
          <a:p>
            <a:endParaRPr lang="en-US" altLang="zh-CN" baseline="0" dirty="0" smtClean="0"/>
          </a:p>
          <a:p>
            <a:r>
              <a:rPr lang="en-US" altLang="zh-CN" baseline="0" dirty="0" smtClean="0"/>
              <a:t>Blood density is different</a:t>
            </a:r>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64911F8A-0400-4913-987D-AE2D5CCC1487}" type="slidenum">
              <a:rPr lang="zh-CN" altLang="en-US" smtClean="0"/>
              <a:t>6</a:t>
            </a:fld>
            <a:endParaRPr lang="zh-CN" altLang="en-US"/>
          </a:p>
        </p:txBody>
      </p:sp>
    </p:spTree>
    <p:extLst>
      <p:ext uri="{BB962C8B-B14F-4D97-AF65-F5344CB8AC3E}">
        <p14:creationId xmlns:p14="http://schemas.microsoft.com/office/powerpoint/2010/main" val="2408066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Model the brain as</a:t>
            </a:r>
            <a:r>
              <a:rPr lang="en-US" altLang="zh-CN" baseline="0" dirty="0" smtClean="0"/>
              <a:t> a network (to study the connectivity)</a:t>
            </a:r>
          </a:p>
          <a:p>
            <a:endParaRPr lang="en-US" altLang="zh-CN" baseline="0" dirty="0" smtClean="0"/>
          </a:p>
          <a:p>
            <a:r>
              <a:rPr lang="en-US" altLang="zh-CN" baseline="0" dirty="0" smtClean="0"/>
              <a:t>Method: MRI </a:t>
            </a:r>
            <a:r>
              <a:rPr lang="en-US" altLang="zh-CN" baseline="0" dirty="0" smtClean="0">
                <a:sym typeface="Wingdings" pitchFamily="2" charset="2"/>
              </a:rPr>
              <a:t> network, </a:t>
            </a:r>
            <a:r>
              <a:rPr lang="en-US" altLang="zh-CN" baseline="0" dirty="0" smtClean="0"/>
              <a:t>+ graph </a:t>
            </a:r>
            <a:r>
              <a:rPr lang="en-US" altLang="zh-CN" baseline="0" dirty="0" smtClean="0">
                <a:sym typeface="Wingdings" pitchFamily="2" charset="2"/>
              </a:rPr>
              <a:t> network analysis</a:t>
            </a:r>
            <a:endParaRPr lang="en-US" altLang="zh-CN" baseline="0" dirty="0" smtClean="0"/>
          </a:p>
          <a:p>
            <a:r>
              <a:rPr lang="en-US" altLang="zh-CN" dirty="0" smtClean="0"/>
              <a:t>1. functional MRI -&gt; </a:t>
            </a:r>
            <a:r>
              <a:rPr lang="en-US" altLang="zh-CN" baseline="0" dirty="0" smtClean="0"/>
              <a:t>functional connectivity </a:t>
            </a:r>
          </a:p>
          <a:p>
            <a:r>
              <a:rPr lang="en-US" altLang="zh-CN" baseline="0" dirty="0" smtClean="0"/>
              <a:t>used to measure the hemodynamic response (change in blood flow) related to neural activity in the brain or spinal cord of humans or other animals.</a:t>
            </a:r>
          </a:p>
          <a:p>
            <a:endParaRPr lang="en-US" altLang="zh-CN" baseline="0" dirty="0" smtClean="0"/>
          </a:p>
          <a:p>
            <a:r>
              <a:rPr lang="en-US" altLang="zh-CN" dirty="0" smtClean="0"/>
              <a:t>2. diffusion tensor MRI -&gt;</a:t>
            </a:r>
            <a:r>
              <a:rPr lang="en-US" altLang="zh-CN" baseline="0" dirty="0" smtClean="0"/>
              <a:t> structural connectivity </a:t>
            </a:r>
          </a:p>
          <a:p>
            <a:r>
              <a:rPr lang="en-US" altLang="zh-CN" baseline="0" dirty="0" smtClean="0"/>
              <a:t>produces in vivo images of biological tissues weighted with the local microstructural characteristics of water diffusion, which is capable of showing connections between brain regions.</a:t>
            </a:r>
          </a:p>
          <a:p>
            <a:endParaRPr lang="en-US" altLang="zh-CN" dirty="0" smtClean="0"/>
          </a:p>
          <a:p>
            <a:r>
              <a:rPr lang="en-US" altLang="zh-CN" dirty="0" smtClean="0"/>
              <a:t>3. structural MRI -&gt; (out of fashion?)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solidFill>
                  <a:schemeClr val="tx1"/>
                </a:solidFill>
                <a:latin typeface="+mj-lt"/>
              </a:rPr>
              <a:t>Cortical thickness measurements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solidFill>
                <a:schemeClr val="tx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solidFill>
                  <a:schemeClr val="tx1"/>
                </a:solidFill>
                <a:latin typeface="+mj-lt"/>
              </a:rPr>
              <a:t>Yield:</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solidFill>
                  <a:schemeClr val="tx1"/>
                </a:solidFill>
                <a:latin typeface="+mj-lt"/>
              </a:rPr>
              <a:t>1. Study</a:t>
            </a:r>
            <a:r>
              <a:rPr lang="en-US" altLang="zh-CN" sz="1200" baseline="0" dirty="0" smtClean="0">
                <a:solidFill>
                  <a:schemeClr val="tx1"/>
                </a:solidFill>
                <a:latin typeface="+mj-lt"/>
              </a:rPr>
              <a:t> the properties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aseline="0" dirty="0" smtClean="0">
                <a:solidFill>
                  <a:schemeClr val="tx1"/>
                </a:solidFill>
                <a:latin typeface="+mj-lt"/>
              </a:rPr>
              <a:t>2. Diagnose diseases</a:t>
            </a:r>
            <a:endParaRPr lang="en-US" altLang="zh-CN" sz="1200" dirty="0" smtClean="0">
              <a:solidFill>
                <a:schemeClr val="tx1"/>
              </a:solidFill>
              <a:latin typeface="+mj-lt"/>
            </a:endParaRPr>
          </a:p>
          <a:p>
            <a:endParaRPr lang="zh-CN" altLang="en-US" dirty="0"/>
          </a:p>
        </p:txBody>
      </p:sp>
      <p:sp>
        <p:nvSpPr>
          <p:cNvPr id="4" name="灯片编号占位符 3"/>
          <p:cNvSpPr>
            <a:spLocks noGrp="1"/>
          </p:cNvSpPr>
          <p:nvPr>
            <p:ph type="sldNum" sz="quarter" idx="10"/>
          </p:nvPr>
        </p:nvSpPr>
        <p:spPr/>
        <p:txBody>
          <a:bodyPr/>
          <a:lstStyle/>
          <a:p>
            <a:fld id="{64911F8A-0400-4913-987D-AE2D5CCC1487}" type="slidenum">
              <a:rPr lang="zh-CN" altLang="en-US" smtClean="0"/>
              <a:t>7</a:t>
            </a:fld>
            <a:endParaRPr lang="zh-CN" altLang="en-US"/>
          </a:p>
        </p:txBody>
      </p:sp>
    </p:spTree>
    <p:extLst>
      <p:ext uri="{BB962C8B-B14F-4D97-AF65-F5344CB8AC3E}">
        <p14:creationId xmlns:p14="http://schemas.microsoft.com/office/powerpoint/2010/main" val="2232156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Voxel based vs. region based.</a:t>
            </a:r>
          </a:p>
          <a:p>
            <a:r>
              <a:rPr lang="en-US" altLang="zh-CN" dirty="0" smtClean="0"/>
              <a:t>Finer-grained,</a:t>
            </a:r>
            <a:r>
              <a:rPr lang="en-US" altLang="zh-CN" baseline="0" dirty="0" smtClean="0"/>
              <a:t> </a:t>
            </a:r>
          </a:p>
          <a:p>
            <a:r>
              <a:rPr lang="en-US" altLang="zh-CN" baseline="0" dirty="0" smtClean="0"/>
              <a:t>1. reflects more information acquired from high resolution scan</a:t>
            </a:r>
          </a:p>
          <a:p>
            <a:r>
              <a:rPr lang="en-US" altLang="zh-CN" dirty="0" smtClean="0"/>
              <a:t>2. Not biased</a:t>
            </a:r>
            <a:r>
              <a:rPr lang="en-US" altLang="zh-CN" baseline="0" dirty="0" smtClean="0"/>
              <a:t> by </a:t>
            </a:r>
            <a:r>
              <a:rPr lang="en-US" altLang="zh-CN" sz="1200" b="0" i="0" u="none" strike="noStrike" kern="1200" baseline="0" dirty="0" smtClean="0">
                <a:solidFill>
                  <a:schemeClr val="tx1"/>
                </a:solidFill>
                <a:latin typeface="+mn-lt"/>
                <a:ea typeface="+mn-ea"/>
                <a:cs typeface="+mn-cs"/>
              </a:rPr>
              <a:t>predefined anatomical structures</a:t>
            </a:r>
          </a:p>
          <a:p>
            <a:r>
              <a:rPr lang="en-US" altLang="zh-CN" sz="1200" b="0" i="0" u="none" strike="noStrike" kern="1200" baseline="0" dirty="0" smtClean="0">
                <a:solidFill>
                  <a:schemeClr val="tx1"/>
                </a:solidFill>
                <a:latin typeface="+mn-lt"/>
                <a:ea typeface="+mn-ea"/>
                <a:cs typeface="+mn-cs"/>
              </a:rPr>
              <a:t>3. Take into account intra-region connections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We use fMRI as a case study. </a:t>
            </a:r>
          </a:p>
          <a:p>
            <a:r>
              <a:rPr lang="en-US" altLang="zh-CN" sz="1200" b="0" i="0" u="none" strike="noStrike" kern="1200" baseline="0" dirty="0" err="1" smtClean="0">
                <a:solidFill>
                  <a:schemeClr val="tx1"/>
                </a:solidFill>
                <a:latin typeface="+mn-lt"/>
                <a:ea typeface="+mn-ea"/>
                <a:cs typeface="+mn-cs"/>
              </a:rPr>
              <a:t>dtMRI</a:t>
            </a:r>
            <a:r>
              <a:rPr lang="en-US" altLang="zh-CN" sz="1200" b="0" i="0" u="none" strike="noStrike" kern="1200" baseline="0" dirty="0" smtClean="0">
                <a:solidFill>
                  <a:schemeClr val="tx1"/>
                </a:solidFill>
                <a:latin typeface="+mn-lt"/>
                <a:ea typeface="+mn-ea"/>
                <a:cs typeface="+mn-cs"/>
              </a:rPr>
              <a:t> is future work. </a:t>
            </a:r>
          </a:p>
          <a:p>
            <a:endParaRPr lang="en-US" altLang="zh-CN" sz="1200" b="0" i="0" u="none" strike="noStrike" kern="1200" baseline="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64911F8A-0400-4913-987D-AE2D5CCC1487}" type="slidenum">
              <a:rPr lang="zh-CN" altLang="en-US" smtClean="0"/>
              <a:t>8</a:t>
            </a:fld>
            <a:endParaRPr lang="zh-CN" altLang="en-US"/>
          </a:p>
        </p:txBody>
      </p:sp>
    </p:spTree>
    <p:extLst>
      <p:ext uri="{BB962C8B-B14F-4D97-AF65-F5344CB8AC3E}">
        <p14:creationId xmlns:p14="http://schemas.microsoft.com/office/powerpoint/2010/main" val="3066114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Voxel based</a:t>
            </a:r>
            <a:r>
              <a:rPr lang="en-US" altLang="zh-CN" baseline="0" dirty="0" smtClean="0"/>
              <a:t> BNA faces two main challenge:</a:t>
            </a:r>
          </a:p>
          <a:p>
            <a:pPr marL="0" indent="0">
              <a:buNone/>
            </a:pPr>
            <a:r>
              <a:rPr lang="en-US" altLang="zh-CN" baseline="0" dirty="0" smtClean="0"/>
              <a:t>1. Computation (and storage)</a:t>
            </a:r>
          </a:p>
          <a:p>
            <a:pPr marL="0" indent="0">
              <a:buNone/>
            </a:pPr>
            <a:r>
              <a:rPr lang="en-US" altLang="zh-CN" baseline="0" dirty="0" smtClean="0"/>
              <a:t>Reason: </a:t>
            </a:r>
          </a:p>
          <a:p>
            <a:pPr marL="0" indent="0">
              <a:buNone/>
            </a:pPr>
            <a:r>
              <a:rPr lang="en-US" altLang="zh-CN" baseline="0" dirty="0" smtClean="0"/>
              <a:t>large data, </a:t>
            </a:r>
          </a:p>
          <a:p>
            <a:pPr marL="0" indent="0">
              <a:buNone/>
            </a:pPr>
            <a:r>
              <a:rPr lang="en-US" altLang="zh-CN" baseline="0" dirty="0" smtClean="0"/>
              <a:t>complexity of graph theory algorithms, </a:t>
            </a:r>
          </a:p>
          <a:p>
            <a:pPr marL="0" indent="0">
              <a:buNone/>
            </a:pPr>
            <a:r>
              <a:rPr lang="en-US" altLang="zh-CN" baseline="0" dirty="0" smtClean="0"/>
              <a:t>in addition, many subjects</a:t>
            </a:r>
          </a:p>
          <a:p>
            <a:pPr marL="0" indent="0">
              <a:buNone/>
            </a:pPr>
            <a:endParaRPr lang="en-US" altLang="zh-CN" baseline="0" dirty="0" smtClean="0"/>
          </a:p>
          <a:p>
            <a:pPr marL="0" indent="0">
              <a:buNone/>
            </a:pPr>
            <a:r>
              <a:rPr lang="en-US" altLang="zh-CN" baseline="0" dirty="0" smtClean="0"/>
              <a:t>2. Relatively low SNR</a:t>
            </a:r>
          </a:p>
          <a:p>
            <a:pPr marL="0" indent="0">
              <a:buNone/>
            </a:pPr>
            <a:r>
              <a:rPr lang="en-US" altLang="zh-CN" baseline="0" dirty="0" smtClean="0"/>
              <a:t>Solution:</a:t>
            </a:r>
          </a:p>
          <a:p>
            <a:pPr marL="0" indent="0">
              <a:buNone/>
            </a:pPr>
            <a:r>
              <a:rPr lang="en-US" altLang="zh-CN" baseline="0" dirty="0" smtClean="0"/>
              <a:t>Average/t-test</a:t>
            </a:r>
          </a:p>
          <a:p>
            <a:pPr marL="0" indent="0">
              <a:buNone/>
            </a:pPr>
            <a:endParaRPr lang="en-US" altLang="zh-CN" baseline="0" dirty="0" smtClean="0"/>
          </a:p>
          <a:p>
            <a:pPr marL="0" indent="0">
              <a:buNone/>
            </a:pPr>
            <a:r>
              <a:rPr lang="en-US" altLang="zh-CN" baseline="0" dirty="0" smtClean="0"/>
              <a:t>new challenge:</a:t>
            </a:r>
          </a:p>
          <a:p>
            <a:pPr marL="0" indent="0">
              <a:buNone/>
            </a:pPr>
            <a:r>
              <a:rPr lang="en-US" altLang="zh-CN" baseline="0" dirty="0" smtClean="0"/>
              <a:t>Aggregate the computation</a:t>
            </a:r>
          </a:p>
        </p:txBody>
      </p:sp>
      <p:sp>
        <p:nvSpPr>
          <p:cNvPr id="4" name="灯片编号占位符 3"/>
          <p:cNvSpPr>
            <a:spLocks noGrp="1"/>
          </p:cNvSpPr>
          <p:nvPr>
            <p:ph type="sldNum" sz="quarter" idx="10"/>
          </p:nvPr>
        </p:nvSpPr>
        <p:spPr/>
        <p:txBody>
          <a:bodyPr/>
          <a:lstStyle/>
          <a:p>
            <a:fld id="{64911F8A-0400-4913-987D-AE2D5CCC1487}" type="slidenum">
              <a:rPr lang="zh-CN" altLang="en-US" smtClean="0"/>
              <a:t>9</a:t>
            </a:fld>
            <a:endParaRPr lang="zh-CN" altLang="en-US"/>
          </a:p>
        </p:txBody>
      </p:sp>
    </p:spTree>
    <p:extLst>
      <p:ext uri="{BB962C8B-B14F-4D97-AF65-F5344CB8AC3E}">
        <p14:creationId xmlns:p14="http://schemas.microsoft.com/office/powerpoint/2010/main" val="358631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1">
        <a:schemeClr val="bg1"/>
      </p:bgRef>
    </p:bg>
    <p:spTree>
      <p:nvGrpSpPr>
        <p:cNvPr id="1" name=""/>
        <p:cNvGrpSpPr/>
        <p:nvPr/>
      </p:nvGrpSpPr>
      <p:grpSpPr>
        <a:xfrm>
          <a:off x="0" y="0"/>
          <a:ext cx="0" cy="0"/>
          <a:chOff x="0" y="0"/>
          <a:chExt cx="0" cy="0"/>
        </a:xfrm>
      </p:grpSpPr>
      <p:pic>
        <p:nvPicPr>
          <p:cNvPr id="4" name="Picture 12" descr="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819400"/>
            <a:ext cx="7620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8"/>
          <p:cNvGrpSpPr>
            <a:grpSpLocks/>
          </p:cNvGrpSpPr>
          <p:nvPr/>
        </p:nvGrpSpPr>
        <p:grpSpPr bwMode="auto">
          <a:xfrm>
            <a:off x="0" y="0"/>
            <a:ext cx="7086600" cy="833438"/>
            <a:chOff x="0" y="0"/>
            <a:chExt cx="7086600" cy="833438"/>
          </a:xfrm>
        </p:grpSpPr>
        <p:pic>
          <p:nvPicPr>
            <p:cNvPr id="6" name="Picture 10" descr="e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00113"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userDrawn="1"/>
          </p:nvSpPr>
          <p:spPr>
            <a:xfrm>
              <a:off x="838200" y="228600"/>
              <a:ext cx="6248400" cy="338138"/>
            </a:xfrm>
            <a:prstGeom prst="rect">
              <a:avLst/>
            </a:prstGeom>
          </p:spPr>
          <p:txBody>
            <a:bodyPr>
              <a:spAutoFit/>
            </a:bodyPr>
            <a:lstStyle/>
            <a:p>
              <a:pPr>
                <a:defRPr/>
              </a:pPr>
              <a:r>
                <a:rPr lang="en-US" altLang="zh-CN" sz="1600" dirty="0" smtClean="0">
                  <a:latin typeface="Verdana" pitchFamily="34" charset="0"/>
                  <a:ea typeface="宋体" charset="-122"/>
                </a:rPr>
                <a:t>Department</a:t>
              </a:r>
              <a:r>
                <a:rPr lang="en-US" altLang="zh-CN" sz="1600" baseline="0" dirty="0" smtClean="0">
                  <a:latin typeface="Verdana" pitchFamily="34" charset="0"/>
                  <a:ea typeface="宋体" charset="-122"/>
                </a:rPr>
                <a:t> of Electronic Engineering, </a:t>
              </a:r>
              <a:r>
                <a:rPr lang="en-US" altLang="zh-CN" sz="1600" dirty="0" smtClean="0">
                  <a:latin typeface="Verdana" pitchFamily="34" charset="0"/>
                  <a:ea typeface="宋体" charset="-122"/>
                </a:rPr>
                <a:t>Tsinghua University</a:t>
              </a:r>
              <a:endParaRPr lang="zh-CN" altLang="en-US" sz="1600" dirty="0">
                <a:latin typeface="Verdana" pitchFamily="34" charset="0"/>
                <a:ea typeface="宋体" charset="-122"/>
              </a:endParaRPr>
            </a:p>
          </p:txBody>
        </p:sp>
      </p:grpSp>
      <p:sp>
        <p:nvSpPr>
          <p:cNvPr id="17410" name="Rectangle 2"/>
          <p:cNvSpPr>
            <a:spLocks noGrp="1" noChangeArrowheads="1"/>
          </p:cNvSpPr>
          <p:nvPr>
            <p:ph type="ctrTitle"/>
          </p:nvPr>
        </p:nvSpPr>
        <p:spPr>
          <a:xfrm>
            <a:off x="582613" y="990600"/>
            <a:ext cx="7772400" cy="1828800"/>
          </a:xfrm>
        </p:spPr>
        <p:txBody>
          <a:bodyPr/>
          <a:lstStyle>
            <a:lvl1pPr algn="ctr">
              <a:defRPr sz="4000"/>
            </a:lvl1pPr>
          </a:lstStyle>
          <a:p>
            <a:r>
              <a:rPr lang="zh-CN" altLang="en-US" smtClean="0"/>
              <a:t>单击此处编辑母版标题样式</a:t>
            </a:r>
            <a:endParaRPr lang="en-US" altLang="zh-CN"/>
          </a:p>
        </p:txBody>
      </p:sp>
      <p:sp>
        <p:nvSpPr>
          <p:cNvPr id="17411" name="Rectangle 3"/>
          <p:cNvSpPr>
            <a:spLocks noGrp="1" noChangeArrowheads="1"/>
          </p:cNvSpPr>
          <p:nvPr>
            <p:ph type="subTitle" idx="1"/>
          </p:nvPr>
        </p:nvSpPr>
        <p:spPr>
          <a:xfrm>
            <a:off x="1447800" y="3429000"/>
            <a:ext cx="6019800" cy="1600200"/>
          </a:xfrm>
        </p:spPr>
        <p:txBody>
          <a:bodyPr/>
          <a:lstStyle>
            <a:lvl1pPr marL="0" indent="0" algn="ctr">
              <a:buFont typeface="Wingdings" pitchFamily="2" charset="2"/>
              <a:buNone/>
              <a:defRPr sz="2200"/>
            </a:lvl1pPr>
          </a:lstStyle>
          <a:p>
            <a:r>
              <a:rPr lang="zh-CN" altLang="en-US" smtClean="0"/>
              <a:t>单击此处编辑母版副标题样式</a:t>
            </a:r>
            <a:endParaRPr lang="en-US" altLang="zh-CN"/>
          </a:p>
        </p:txBody>
      </p:sp>
      <p:sp>
        <p:nvSpPr>
          <p:cNvPr id="11" name="Rectangle 6"/>
          <p:cNvSpPr>
            <a:spLocks noGrp="1" noChangeArrowheads="1"/>
          </p:cNvSpPr>
          <p:nvPr>
            <p:ph type="sldNum" sz="quarter" idx="10"/>
          </p:nvPr>
        </p:nvSpPr>
        <p:spPr>
          <a:xfrm>
            <a:off x="6553200" y="6248400"/>
            <a:ext cx="1905000" cy="457200"/>
          </a:xfrm>
        </p:spPr>
        <p:txBody>
          <a:bodyPr/>
          <a:lstStyle>
            <a:lvl1pPr>
              <a:defRPr/>
            </a:lvl1pPr>
          </a:lstStyle>
          <a:p>
            <a:fld id="{B7F05CB5-CFA1-49B7-BF35-E470197A8F4E}" type="slidenum">
              <a:rPr lang="zh-CN" altLang="en-US" smtClean="0"/>
              <a:t>‹#›</a:t>
            </a:fld>
            <a:endParaRPr lang="zh-CN" altLang="en-US"/>
          </a:p>
        </p:txBody>
      </p:sp>
      <p:grpSp>
        <p:nvGrpSpPr>
          <p:cNvPr id="12" name="组合 12"/>
          <p:cNvGrpSpPr>
            <a:grpSpLocks/>
          </p:cNvGrpSpPr>
          <p:nvPr/>
        </p:nvGrpSpPr>
        <p:grpSpPr bwMode="auto">
          <a:xfrm>
            <a:off x="1691680" y="6237312"/>
            <a:ext cx="6336704" cy="509587"/>
            <a:chOff x="1435696" y="6272753"/>
            <a:chExt cx="6336704" cy="509047"/>
          </a:xfrm>
        </p:grpSpPr>
        <p:sp>
          <p:nvSpPr>
            <p:cNvPr id="13" name="矩形 12"/>
            <p:cNvSpPr/>
            <p:nvPr userDrawn="1"/>
          </p:nvSpPr>
          <p:spPr>
            <a:xfrm>
              <a:off x="2667000" y="6366316"/>
              <a:ext cx="5105400" cy="339365"/>
            </a:xfrm>
            <a:prstGeom prst="rect">
              <a:avLst/>
            </a:prstGeom>
          </p:spPr>
          <p:txBody>
            <a:bodyPr>
              <a:spAutoFit/>
            </a:bodyPr>
            <a:lstStyle/>
            <a:p>
              <a:pPr>
                <a:defRPr/>
              </a:pPr>
              <a:r>
                <a:rPr lang="en-US" altLang="zh-CN" sz="1600" dirty="0" smtClean="0">
                  <a:latin typeface="Verdana" pitchFamily="34" charset="0"/>
                  <a:ea typeface="宋体" charset="-122"/>
                </a:rPr>
                <a:t>Nano-scale Integrated</a:t>
              </a:r>
              <a:r>
                <a:rPr lang="en-US" altLang="zh-CN" sz="1600" baseline="0" dirty="0" smtClean="0">
                  <a:latin typeface="Verdana" pitchFamily="34" charset="0"/>
                  <a:ea typeface="宋体" charset="-122"/>
                </a:rPr>
                <a:t> Circuit and System Lab.</a:t>
              </a:r>
              <a:endParaRPr lang="zh-CN" altLang="en-US" sz="1600" dirty="0">
                <a:latin typeface="Verdana" pitchFamily="34" charset="0"/>
                <a:ea typeface="宋体" charset="-122"/>
              </a:endParaRPr>
            </a:p>
          </p:txBody>
        </p:sp>
        <p:pic>
          <p:nvPicPr>
            <p:cNvPr id="14" name="Picture 5" descr="NICS_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35696" y="6272753"/>
              <a:ext cx="1219200" cy="50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689463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8"/>
          <p:cNvSpPr>
            <a:spLocks noGrp="1" noChangeArrowheads="1"/>
          </p:cNvSpPr>
          <p:nvPr>
            <p:ph type="sldNum" sz="quarter" idx="10"/>
          </p:nvPr>
        </p:nvSpPr>
        <p:spPr>
          <a:ln/>
        </p:spPr>
        <p:txBody>
          <a:bodyPr/>
          <a:lstStyle>
            <a:lvl1pPr>
              <a:defRPr/>
            </a:lvl1pPr>
          </a:lstStyle>
          <a:p>
            <a:fld id="{B7F05CB5-CFA1-49B7-BF35-E470197A8F4E}" type="slidenum">
              <a:rPr lang="zh-CN" altLang="en-US" smtClean="0"/>
              <a:t>‹#›</a:t>
            </a:fld>
            <a:endParaRPr lang="zh-CN" altLang="en-US"/>
          </a:p>
        </p:txBody>
      </p:sp>
    </p:spTree>
    <p:extLst>
      <p:ext uri="{BB962C8B-B14F-4D97-AF65-F5344CB8AC3E}">
        <p14:creationId xmlns:p14="http://schemas.microsoft.com/office/powerpoint/2010/main" val="2825467173"/>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3838" y="304800"/>
            <a:ext cx="2001837" cy="5715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66738" y="304800"/>
            <a:ext cx="5854700" cy="5715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8"/>
          <p:cNvSpPr>
            <a:spLocks noGrp="1" noChangeArrowheads="1"/>
          </p:cNvSpPr>
          <p:nvPr>
            <p:ph type="sldNum" sz="quarter" idx="10"/>
          </p:nvPr>
        </p:nvSpPr>
        <p:spPr>
          <a:ln/>
        </p:spPr>
        <p:txBody>
          <a:bodyPr/>
          <a:lstStyle>
            <a:lvl1pPr>
              <a:defRPr/>
            </a:lvl1pPr>
          </a:lstStyle>
          <a:p>
            <a:fld id="{B7F05CB5-CFA1-49B7-BF35-E470197A8F4E}" type="slidenum">
              <a:rPr lang="zh-CN" altLang="en-US" smtClean="0"/>
              <a:t>‹#›</a:t>
            </a:fld>
            <a:endParaRPr lang="zh-CN" altLang="en-US"/>
          </a:p>
        </p:txBody>
      </p:sp>
    </p:spTree>
    <p:extLst>
      <p:ext uri="{BB962C8B-B14F-4D97-AF65-F5344CB8AC3E}">
        <p14:creationId xmlns:p14="http://schemas.microsoft.com/office/powerpoint/2010/main" val="1142626605"/>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907EBE9-CA83-4D50-A236-9E84AF157235}" type="datetimeFigureOut">
              <a:rPr lang="zh-CN" altLang="en-US" smtClean="0"/>
              <a:t>2011/11/9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D042A2-E5BC-4019-A875-17467163BBE5}" type="slidenum">
              <a:rPr lang="zh-CN" altLang="en-US" smtClean="0"/>
              <a:t>‹#›</a:t>
            </a:fld>
            <a:endParaRPr lang="zh-CN" altLang="en-US"/>
          </a:p>
        </p:txBody>
      </p:sp>
    </p:spTree>
    <p:extLst>
      <p:ext uri="{BB962C8B-B14F-4D97-AF65-F5344CB8AC3E}">
        <p14:creationId xmlns:p14="http://schemas.microsoft.com/office/powerpoint/2010/main" val="2769895254"/>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907EBE9-CA83-4D50-A236-9E84AF157235}" type="datetimeFigureOut">
              <a:rPr lang="zh-CN" altLang="en-US" smtClean="0"/>
              <a:t>2011/11/9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D042A2-E5BC-4019-A875-17467163BBE5}" type="slidenum">
              <a:rPr lang="zh-CN" altLang="en-US" smtClean="0"/>
              <a:t>‹#›</a:t>
            </a:fld>
            <a:endParaRPr lang="zh-CN" altLang="en-US"/>
          </a:p>
        </p:txBody>
      </p:sp>
    </p:spTree>
    <p:extLst>
      <p:ext uri="{BB962C8B-B14F-4D97-AF65-F5344CB8AC3E}">
        <p14:creationId xmlns:p14="http://schemas.microsoft.com/office/powerpoint/2010/main" val="328986692"/>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907EBE9-CA83-4D50-A236-9E84AF157235}" type="datetimeFigureOut">
              <a:rPr lang="zh-CN" altLang="en-US" smtClean="0"/>
              <a:t>2011/11/9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D042A2-E5BC-4019-A875-17467163BBE5}" type="slidenum">
              <a:rPr lang="zh-CN" altLang="en-US" smtClean="0"/>
              <a:t>‹#›</a:t>
            </a:fld>
            <a:endParaRPr lang="zh-CN" altLang="en-US"/>
          </a:p>
        </p:txBody>
      </p:sp>
    </p:spTree>
    <p:extLst>
      <p:ext uri="{BB962C8B-B14F-4D97-AF65-F5344CB8AC3E}">
        <p14:creationId xmlns:p14="http://schemas.microsoft.com/office/powerpoint/2010/main" val="3920031048"/>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907EBE9-CA83-4D50-A236-9E84AF157235}" type="datetimeFigureOut">
              <a:rPr lang="zh-CN" altLang="en-US" smtClean="0"/>
              <a:t>2011/11/9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9D042A2-E5BC-4019-A875-17467163BBE5}" type="slidenum">
              <a:rPr lang="zh-CN" altLang="en-US" smtClean="0"/>
              <a:t>‹#›</a:t>
            </a:fld>
            <a:endParaRPr lang="zh-CN" altLang="en-US"/>
          </a:p>
        </p:txBody>
      </p:sp>
    </p:spTree>
    <p:extLst>
      <p:ext uri="{BB962C8B-B14F-4D97-AF65-F5344CB8AC3E}">
        <p14:creationId xmlns:p14="http://schemas.microsoft.com/office/powerpoint/2010/main" val="3719650711"/>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907EBE9-CA83-4D50-A236-9E84AF157235}" type="datetimeFigureOut">
              <a:rPr lang="zh-CN" altLang="en-US" smtClean="0"/>
              <a:t>2011/11/9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9D042A2-E5BC-4019-A875-17467163BBE5}" type="slidenum">
              <a:rPr lang="zh-CN" altLang="en-US" smtClean="0"/>
              <a:t>‹#›</a:t>
            </a:fld>
            <a:endParaRPr lang="zh-CN" altLang="en-US"/>
          </a:p>
        </p:txBody>
      </p:sp>
    </p:spTree>
    <p:extLst>
      <p:ext uri="{BB962C8B-B14F-4D97-AF65-F5344CB8AC3E}">
        <p14:creationId xmlns:p14="http://schemas.microsoft.com/office/powerpoint/2010/main" val="3471580612"/>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907EBE9-CA83-4D50-A236-9E84AF157235}" type="datetimeFigureOut">
              <a:rPr lang="zh-CN" altLang="en-US" smtClean="0"/>
              <a:t>2011/11/9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9D042A2-E5BC-4019-A875-17467163BBE5}" type="slidenum">
              <a:rPr lang="zh-CN" altLang="en-US" smtClean="0"/>
              <a:t>‹#›</a:t>
            </a:fld>
            <a:endParaRPr lang="zh-CN" altLang="en-US"/>
          </a:p>
        </p:txBody>
      </p:sp>
    </p:spTree>
    <p:extLst>
      <p:ext uri="{BB962C8B-B14F-4D97-AF65-F5344CB8AC3E}">
        <p14:creationId xmlns:p14="http://schemas.microsoft.com/office/powerpoint/2010/main" val="917193161"/>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907EBE9-CA83-4D50-A236-9E84AF157235}" type="datetimeFigureOut">
              <a:rPr lang="zh-CN" altLang="en-US" smtClean="0"/>
              <a:t>2011/11/9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9D042A2-E5BC-4019-A875-17467163BBE5}" type="slidenum">
              <a:rPr lang="zh-CN" altLang="en-US" smtClean="0"/>
              <a:t>‹#›</a:t>
            </a:fld>
            <a:endParaRPr lang="zh-CN" altLang="en-US"/>
          </a:p>
        </p:txBody>
      </p:sp>
    </p:spTree>
    <p:extLst>
      <p:ext uri="{BB962C8B-B14F-4D97-AF65-F5344CB8AC3E}">
        <p14:creationId xmlns:p14="http://schemas.microsoft.com/office/powerpoint/2010/main" val="464575010"/>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907EBE9-CA83-4D50-A236-9E84AF157235}" type="datetimeFigureOut">
              <a:rPr lang="zh-CN" altLang="en-US" smtClean="0"/>
              <a:t>2011/11/9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9D042A2-E5BC-4019-A875-17467163BBE5}" type="slidenum">
              <a:rPr lang="zh-CN" altLang="en-US" smtClean="0"/>
              <a:t>‹#›</a:t>
            </a:fld>
            <a:endParaRPr lang="zh-CN" altLang="en-US"/>
          </a:p>
        </p:txBody>
      </p:sp>
    </p:spTree>
    <p:extLst>
      <p:ext uri="{BB962C8B-B14F-4D97-AF65-F5344CB8AC3E}">
        <p14:creationId xmlns:p14="http://schemas.microsoft.com/office/powerpoint/2010/main" val="356423838"/>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8"/>
          <p:cNvSpPr>
            <a:spLocks noGrp="1" noChangeArrowheads="1"/>
          </p:cNvSpPr>
          <p:nvPr>
            <p:ph type="sldNum" sz="quarter" idx="10"/>
          </p:nvPr>
        </p:nvSpPr>
        <p:spPr>
          <a:ln/>
        </p:spPr>
        <p:txBody>
          <a:bodyPr/>
          <a:lstStyle>
            <a:lvl1pPr>
              <a:defRPr/>
            </a:lvl1pPr>
          </a:lstStyle>
          <a:p>
            <a:fld id="{B7F05CB5-CFA1-49B7-BF35-E470197A8F4E}" type="slidenum">
              <a:rPr lang="zh-CN" altLang="en-US" smtClean="0"/>
              <a:t>‹#›</a:t>
            </a:fld>
            <a:endParaRPr lang="zh-CN" altLang="en-US"/>
          </a:p>
        </p:txBody>
      </p:sp>
    </p:spTree>
    <p:extLst>
      <p:ext uri="{BB962C8B-B14F-4D97-AF65-F5344CB8AC3E}">
        <p14:creationId xmlns:p14="http://schemas.microsoft.com/office/powerpoint/2010/main" val="2412895104"/>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907EBE9-CA83-4D50-A236-9E84AF157235}" type="datetimeFigureOut">
              <a:rPr lang="zh-CN" altLang="en-US" smtClean="0"/>
              <a:t>2011/11/9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9D042A2-E5BC-4019-A875-17467163BBE5}" type="slidenum">
              <a:rPr lang="zh-CN" altLang="en-US" smtClean="0"/>
              <a:t>‹#›</a:t>
            </a:fld>
            <a:endParaRPr lang="zh-CN" altLang="en-US"/>
          </a:p>
        </p:txBody>
      </p:sp>
    </p:spTree>
    <p:extLst>
      <p:ext uri="{BB962C8B-B14F-4D97-AF65-F5344CB8AC3E}">
        <p14:creationId xmlns:p14="http://schemas.microsoft.com/office/powerpoint/2010/main" val="2197093673"/>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907EBE9-CA83-4D50-A236-9E84AF157235}" type="datetimeFigureOut">
              <a:rPr lang="zh-CN" altLang="en-US" smtClean="0"/>
              <a:t>2011/11/9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D042A2-E5BC-4019-A875-17467163BBE5}" type="slidenum">
              <a:rPr lang="zh-CN" altLang="en-US" smtClean="0"/>
              <a:t>‹#›</a:t>
            </a:fld>
            <a:endParaRPr lang="zh-CN" altLang="en-US"/>
          </a:p>
        </p:txBody>
      </p:sp>
    </p:spTree>
    <p:extLst>
      <p:ext uri="{BB962C8B-B14F-4D97-AF65-F5344CB8AC3E}">
        <p14:creationId xmlns:p14="http://schemas.microsoft.com/office/powerpoint/2010/main" val="3472193436"/>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907EBE9-CA83-4D50-A236-9E84AF157235}" type="datetimeFigureOut">
              <a:rPr lang="zh-CN" altLang="en-US" smtClean="0"/>
              <a:t>2011/11/9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D042A2-E5BC-4019-A875-17467163BBE5}" type="slidenum">
              <a:rPr lang="zh-CN" altLang="en-US" smtClean="0"/>
              <a:t>‹#›</a:t>
            </a:fld>
            <a:endParaRPr lang="zh-CN" altLang="en-US"/>
          </a:p>
        </p:txBody>
      </p:sp>
    </p:spTree>
    <p:extLst>
      <p:ext uri="{BB962C8B-B14F-4D97-AF65-F5344CB8AC3E}">
        <p14:creationId xmlns:p14="http://schemas.microsoft.com/office/powerpoint/2010/main" val="1044541379"/>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8"/>
          <p:cNvSpPr>
            <a:spLocks noGrp="1" noChangeArrowheads="1"/>
          </p:cNvSpPr>
          <p:nvPr>
            <p:ph type="sldNum" sz="quarter" idx="10"/>
          </p:nvPr>
        </p:nvSpPr>
        <p:spPr>
          <a:ln/>
        </p:spPr>
        <p:txBody>
          <a:bodyPr/>
          <a:lstStyle>
            <a:lvl1pPr>
              <a:defRPr/>
            </a:lvl1pPr>
          </a:lstStyle>
          <a:p>
            <a:fld id="{B7F05CB5-CFA1-49B7-BF35-E470197A8F4E}" type="slidenum">
              <a:rPr lang="zh-CN" altLang="en-US" smtClean="0"/>
              <a:t>‹#›</a:t>
            </a:fld>
            <a:endParaRPr lang="zh-CN" altLang="en-US"/>
          </a:p>
        </p:txBody>
      </p:sp>
    </p:spTree>
    <p:extLst>
      <p:ext uri="{BB962C8B-B14F-4D97-AF65-F5344CB8AC3E}">
        <p14:creationId xmlns:p14="http://schemas.microsoft.com/office/powerpoint/2010/main" val="447356015"/>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8"/>
          <p:cNvSpPr>
            <a:spLocks noGrp="1" noChangeArrowheads="1"/>
          </p:cNvSpPr>
          <p:nvPr>
            <p:ph type="sldNum" sz="quarter" idx="10"/>
          </p:nvPr>
        </p:nvSpPr>
        <p:spPr>
          <a:ln/>
        </p:spPr>
        <p:txBody>
          <a:bodyPr/>
          <a:lstStyle>
            <a:lvl1pPr>
              <a:defRPr/>
            </a:lvl1pPr>
          </a:lstStyle>
          <a:p>
            <a:fld id="{B7F05CB5-CFA1-49B7-BF35-E470197A8F4E}" type="slidenum">
              <a:rPr lang="zh-CN" altLang="en-US" smtClean="0"/>
              <a:t>‹#›</a:t>
            </a:fld>
            <a:endParaRPr lang="zh-CN" altLang="en-US"/>
          </a:p>
        </p:txBody>
      </p:sp>
    </p:spTree>
    <p:extLst>
      <p:ext uri="{BB962C8B-B14F-4D97-AF65-F5344CB8AC3E}">
        <p14:creationId xmlns:p14="http://schemas.microsoft.com/office/powerpoint/2010/main" val="2095209717"/>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8"/>
          <p:cNvSpPr>
            <a:spLocks noGrp="1" noChangeArrowheads="1"/>
          </p:cNvSpPr>
          <p:nvPr>
            <p:ph type="sldNum" sz="quarter" idx="10"/>
          </p:nvPr>
        </p:nvSpPr>
        <p:spPr>
          <a:ln/>
        </p:spPr>
        <p:txBody>
          <a:bodyPr/>
          <a:lstStyle>
            <a:lvl1pPr>
              <a:defRPr/>
            </a:lvl1pPr>
          </a:lstStyle>
          <a:p>
            <a:fld id="{B7F05CB5-CFA1-49B7-BF35-E470197A8F4E}" type="slidenum">
              <a:rPr lang="zh-CN" altLang="en-US" smtClean="0"/>
              <a:t>‹#›</a:t>
            </a:fld>
            <a:endParaRPr lang="zh-CN" altLang="en-US"/>
          </a:p>
        </p:txBody>
      </p:sp>
    </p:spTree>
    <p:extLst>
      <p:ext uri="{BB962C8B-B14F-4D97-AF65-F5344CB8AC3E}">
        <p14:creationId xmlns:p14="http://schemas.microsoft.com/office/powerpoint/2010/main" val="3388672948"/>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8"/>
          <p:cNvSpPr>
            <a:spLocks noGrp="1" noChangeArrowheads="1"/>
          </p:cNvSpPr>
          <p:nvPr>
            <p:ph type="sldNum" sz="quarter" idx="10"/>
          </p:nvPr>
        </p:nvSpPr>
        <p:spPr>
          <a:ln/>
        </p:spPr>
        <p:txBody>
          <a:bodyPr/>
          <a:lstStyle>
            <a:lvl1pPr>
              <a:defRPr/>
            </a:lvl1pPr>
          </a:lstStyle>
          <a:p>
            <a:fld id="{B7F05CB5-CFA1-49B7-BF35-E470197A8F4E}" type="slidenum">
              <a:rPr lang="zh-CN" altLang="en-US" smtClean="0"/>
              <a:t>‹#›</a:t>
            </a:fld>
            <a:endParaRPr lang="zh-CN" altLang="en-US"/>
          </a:p>
        </p:txBody>
      </p:sp>
    </p:spTree>
    <p:extLst>
      <p:ext uri="{BB962C8B-B14F-4D97-AF65-F5344CB8AC3E}">
        <p14:creationId xmlns:p14="http://schemas.microsoft.com/office/powerpoint/2010/main" val="3246097689"/>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fld id="{B7F05CB5-CFA1-49B7-BF35-E470197A8F4E}" type="slidenum">
              <a:rPr lang="zh-CN" altLang="en-US" smtClean="0"/>
              <a:t>‹#›</a:t>
            </a:fld>
            <a:endParaRPr lang="zh-CN" altLang="en-US"/>
          </a:p>
        </p:txBody>
      </p:sp>
    </p:spTree>
    <p:extLst>
      <p:ext uri="{BB962C8B-B14F-4D97-AF65-F5344CB8AC3E}">
        <p14:creationId xmlns:p14="http://schemas.microsoft.com/office/powerpoint/2010/main" val="2301887332"/>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8"/>
          <p:cNvSpPr>
            <a:spLocks noGrp="1" noChangeArrowheads="1"/>
          </p:cNvSpPr>
          <p:nvPr>
            <p:ph type="sldNum" sz="quarter" idx="10"/>
          </p:nvPr>
        </p:nvSpPr>
        <p:spPr>
          <a:ln/>
        </p:spPr>
        <p:txBody>
          <a:bodyPr/>
          <a:lstStyle>
            <a:lvl1pPr>
              <a:defRPr/>
            </a:lvl1pPr>
          </a:lstStyle>
          <a:p>
            <a:fld id="{B7F05CB5-CFA1-49B7-BF35-E470197A8F4E}" type="slidenum">
              <a:rPr lang="zh-CN" altLang="en-US" smtClean="0"/>
              <a:t>‹#›</a:t>
            </a:fld>
            <a:endParaRPr lang="zh-CN" altLang="en-US"/>
          </a:p>
        </p:txBody>
      </p:sp>
    </p:spTree>
    <p:extLst>
      <p:ext uri="{BB962C8B-B14F-4D97-AF65-F5344CB8AC3E}">
        <p14:creationId xmlns:p14="http://schemas.microsoft.com/office/powerpoint/2010/main" val="3695558335"/>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8"/>
          <p:cNvSpPr>
            <a:spLocks noGrp="1" noChangeArrowheads="1"/>
          </p:cNvSpPr>
          <p:nvPr>
            <p:ph type="sldNum" sz="quarter" idx="10"/>
          </p:nvPr>
        </p:nvSpPr>
        <p:spPr>
          <a:ln/>
        </p:spPr>
        <p:txBody>
          <a:bodyPr/>
          <a:lstStyle>
            <a:lvl1pPr>
              <a:defRPr/>
            </a:lvl1pPr>
          </a:lstStyle>
          <a:p>
            <a:fld id="{B7F05CB5-CFA1-49B7-BF35-E470197A8F4E}" type="slidenum">
              <a:rPr lang="zh-CN" altLang="en-US" smtClean="0"/>
              <a:t>‹#›</a:t>
            </a:fld>
            <a:endParaRPr lang="zh-CN" altLang="en-US"/>
          </a:p>
        </p:txBody>
      </p:sp>
    </p:spTree>
    <p:extLst>
      <p:ext uri="{BB962C8B-B14F-4D97-AF65-F5344CB8AC3E}">
        <p14:creationId xmlns:p14="http://schemas.microsoft.com/office/powerpoint/2010/main" val="3210019739"/>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574675" y="260648"/>
            <a:ext cx="8001000" cy="68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dirty="0" smtClean="0"/>
              <a:t>单击此处编辑母版标题样式</a:t>
            </a:r>
            <a:endParaRPr lang="en-US" altLang="zh-CN" dirty="0" smtClean="0"/>
          </a:p>
        </p:txBody>
      </p:sp>
      <p:sp>
        <p:nvSpPr>
          <p:cNvPr id="11267" name="Rectangle 3"/>
          <p:cNvSpPr>
            <a:spLocks noGrp="1" noChangeArrowheads="1"/>
          </p:cNvSpPr>
          <p:nvPr>
            <p:ph type="body" idx="1"/>
          </p:nvPr>
        </p:nvSpPr>
        <p:spPr bwMode="auto">
          <a:xfrm>
            <a:off x="566738" y="1123603"/>
            <a:ext cx="8001000" cy="52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16389" name="Line 5"/>
          <p:cNvSpPr>
            <a:spLocks noChangeShapeType="1"/>
          </p:cNvSpPr>
          <p:nvPr/>
        </p:nvSpPr>
        <p:spPr bwMode="auto">
          <a:xfrm flipV="1">
            <a:off x="609600" y="6381328"/>
            <a:ext cx="7924800" cy="0"/>
          </a:xfrm>
          <a:prstGeom prst="line">
            <a:avLst/>
          </a:prstGeom>
          <a:noFill/>
          <a:ln w="3175">
            <a:solidFill>
              <a:srgbClr val="6699CC"/>
            </a:solidFill>
            <a:round/>
            <a:headEnd/>
            <a:tailEnd/>
          </a:ln>
          <a:effectLst/>
        </p:spPr>
        <p:txBody>
          <a:bodyPr/>
          <a:lstStyle/>
          <a:p>
            <a:pPr>
              <a:defRPr/>
            </a:pPr>
            <a:endParaRPr lang="zh-CN" altLang="en-US">
              <a:latin typeface="Verdana" pitchFamily="34" charset="0"/>
            </a:endParaRPr>
          </a:p>
        </p:txBody>
      </p:sp>
      <p:sp>
        <p:nvSpPr>
          <p:cNvPr id="16392" name="Rectangle 8"/>
          <p:cNvSpPr>
            <a:spLocks noGrp="1" noChangeArrowheads="1"/>
          </p:cNvSpPr>
          <p:nvPr>
            <p:ph type="sldNum" sz="quarter" idx="4"/>
          </p:nvPr>
        </p:nvSpPr>
        <p:spPr bwMode="auto">
          <a:xfrm>
            <a:off x="7956376" y="6409134"/>
            <a:ext cx="578024"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Verdana" pitchFamily="34" charset="0"/>
                <a:ea typeface="宋体" charset="-122"/>
              </a:defRPr>
            </a:lvl1pPr>
          </a:lstStyle>
          <a:p>
            <a:fld id="{B7F05CB5-CFA1-49B7-BF35-E470197A8F4E}" type="slidenum">
              <a:rPr lang="zh-CN" altLang="en-US" smtClean="0"/>
              <a:t>‹#›</a:t>
            </a:fld>
            <a:endParaRPr lang="zh-CN" altLang="en-US"/>
          </a:p>
        </p:txBody>
      </p:sp>
      <p:pic>
        <p:nvPicPr>
          <p:cNvPr id="11270" name="Picture 12" descr="ba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9600" y="980728"/>
            <a:ext cx="7620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rgbClr val="FF6600"/>
          </a:solidFill>
          <a:latin typeface="Arial" pitchFamily="34" charset="0"/>
          <a:ea typeface="+mj-ea"/>
          <a:cs typeface="Arial" pitchFamily="34" charset="0"/>
        </a:defRPr>
      </a:lvl1pPr>
      <a:lvl2pPr algn="l" rtl="0" eaLnBrk="1" fontAlgn="base" hangingPunct="1">
        <a:spcBef>
          <a:spcPct val="0"/>
        </a:spcBef>
        <a:spcAft>
          <a:spcPct val="0"/>
        </a:spcAft>
        <a:defRPr sz="3600">
          <a:solidFill>
            <a:srgbClr val="FF6600"/>
          </a:solidFill>
          <a:latin typeface="Arial" charset="0"/>
          <a:cs typeface="Arial" charset="0"/>
        </a:defRPr>
      </a:lvl2pPr>
      <a:lvl3pPr algn="l" rtl="0" eaLnBrk="1" fontAlgn="base" hangingPunct="1">
        <a:spcBef>
          <a:spcPct val="0"/>
        </a:spcBef>
        <a:spcAft>
          <a:spcPct val="0"/>
        </a:spcAft>
        <a:defRPr sz="3600">
          <a:solidFill>
            <a:srgbClr val="FF6600"/>
          </a:solidFill>
          <a:latin typeface="Arial" charset="0"/>
          <a:cs typeface="Arial" charset="0"/>
        </a:defRPr>
      </a:lvl3pPr>
      <a:lvl4pPr algn="l" rtl="0" eaLnBrk="1" fontAlgn="base" hangingPunct="1">
        <a:spcBef>
          <a:spcPct val="0"/>
        </a:spcBef>
        <a:spcAft>
          <a:spcPct val="0"/>
        </a:spcAft>
        <a:defRPr sz="3600">
          <a:solidFill>
            <a:srgbClr val="FF6600"/>
          </a:solidFill>
          <a:latin typeface="Arial" charset="0"/>
          <a:cs typeface="Arial" charset="0"/>
        </a:defRPr>
      </a:lvl4pPr>
      <a:lvl5pPr algn="l" rtl="0" eaLnBrk="1" fontAlgn="base" hangingPunct="1">
        <a:spcBef>
          <a:spcPct val="0"/>
        </a:spcBef>
        <a:spcAft>
          <a:spcPct val="0"/>
        </a:spcAft>
        <a:defRPr sz="3600">
          <a:solidFill>
            <a:srgbClr val="FF6600"/>
          </a:solidFill>
          <a:latin typeface="Arial" charset="0"/>
          <a:cs typeface="Arial" charset="0"/>
        </a:defRPr>
      </a:lvl5pPr>
      <a:lvl6pPr marL="457200" algn="l" rtl="0" eaLnBrk="1" fontAlgn="base" hangingPunct="1">
        <a:spcBef>
          <a:spcPct val="0"/>
        </a:spcBef>
        <a:spcAft>
          <a:spcPct val="0"/>
        </a:spcAft>
        <a:defRPr sz="3600">
          <a:solidFill>
            <a:srgbClr val="FF6600"/>
          </a:solidFill>
          <a:latin typeface="Georgia" pitchFamily="18" charset="0"/>
        </a:defRPr>
      </a:lvl6pPr>
      <a:lvl7pPr marL="914400" algn="l" rtl="0" eaLnBrk="1" fontAlgn="base" hangingPunct="1">
        <a:spcBef>
          <a:spcPct val="0"/>
        </a:spcBef>
        <a:spcAft>
          <a:spcPct val="0"/>
        </a:spcAft>
        <a:defRPr sz="3600">
          <a:solidFill>
            <a:srgbClr val="FF6600"/>
          </a:solidFill>
          <a:latin typeface="Georgia" pitchFamily="18" charset="0"/>
        </a:defRPr>
      </a:lvl7pPr>
      <a:lvl8pPr marL="1371600" algn="l" rtl="0" eaLnBrk="1" fontAlgn="base" hangingPunct="1">
        <a:spcBef>
          <a:spcPct val="0"/>
        </a:spcBef>
        <a:spcAft>
          <a:spcPct val="0"/>
        </a:spcAft>
        <a:defRPr sz="3600">
          <a:solidFill>
            <a:srgbClr val="FF6600"/>
          </a:solidFill>
          <a:latin typeface="Georgia" pitchFamily="18" charset="0"/>
        </a:defRPr>
      </a:lvl8pPr>
      <a:lvl9pPr marL="1828800" algn="l" rtl="0" eaLnBrk="1" fontAlgn="base" hangingPunct="1">
        <a:spcBef>
          <a:spcPct val="0"/>
        </a:spcBef>
        <a:spcAft>
          <a:spcPct val="0"/>
        </a:spcAft>
        <a:defRPr sz="3600">
          <a:solidFill>
            <a:srgbClr val="FF6600"/>
          </a:solidFill>
          <a:latin typeface="Georgia" pitchFamily="18" charset="0"/>
        </a:defRPr>
      </a:lvl9pPr>
    </p:titleStyle>
    <p:bodyStyle>
      <a:lvl1pPr marL="469900" indent="-469900" algn="l" rtl="0" eaLnBrk="1" fontAlgn="base" hangingPunct="1">
        <a:spcBef>
          <a:spcPct val="20000"/>
        </a:spcBef>
        <a:spcAft>
          <a:spcPct val="0"/>
        </a:spcAft>
        <a:buClr>
          <a:schemeClr val="tx2"/>
        </a:buClr>
        <a:buFont typeface="Wingdings" pitchFamily="2" charset="2"/>
        <a:buChar char="Ø"/>
        <a:defRPr sz="2800">
          <a:solidFill>
            <a:schemeClr val="tx1"/>
          </a:solidFill>
          <a:latin typeface="Arial" pitchFamily="34" charset="0"/>
          <a:ea typeface="+mn-ea"/>
          <a:cs typeface="Arial" pitchFamily="34" charset="0"/>
        </a:defRPr>
      </a:lvl1pPr>
      <a:lvl2pPr marL="908050" indent="-436563" algn="l" rtl="0" eaLnBrk="1" fontAlgn="base" hangingPunct="1">
        <a:spcBef>
          <a:spcPct val="20000"/>
        </a:spcBef>
        <a:spcAft>
          <a:spcPct val="0"/>
        </a:spcAft>
        <a:buClr>
          <a:srgbClr val="6699CC"/>
        </a:buClr>
        <a:buSzPct val="75000"/>
        <a:buFont typeface="Wingdings" pitchFamily="2" charset="2"/>
        <a:buChar char="q"/>
        <a:defRPr sz="2400">
          <a:solidFill>
            <a:schemeClr val="tx1"/>
          </a:solidFill>
          <a:latin typeface="Arial" pitchFamily="34" charset="0"/>
          <a:cs typeface="Arial" pitchFamily="34" charset="0"/>
        </a:defRPr>
      </a:lvl2pPr>
      <a:lvl3pPr marL="1304925" indent="-395288" algn="l" rtl="0" eaLnBrk="1" fontAlgn="base" hangingPunct="1">
        <a:spcBef>
          <a:spcPct val="20000"/>
        </a:spcBef>
        <a:spcAft>
          <a:spcPct val="0"/>
        </a:spcAft>
        <a:buClr>
          <a:schemeClr val="tx2"/>
        </a:buClr>
        <a:buSzPct val="105000"/>
        <a:buChar char="•"/>
        <a:defRPr sz="2000">
          <a:solidFill>
            <a:schemeClr val="tx1"/>
          </a:solidFill>
          <a:latin typeface="Arial" pitchFamily="34" charset="0"/>
          <a:cs typeface="Arial" pitchFamily="34" charset="0"/>
        </a:defRPr>
      </a:lvl3pPr>
      <a:lvl4pPr marL="1693863" indent="-387350" algn="l" rtl="0" eaLnBrk="1" fontAlgn="base" hangingPunct="1">
        <a:spcBef>
          <a:spcPct val="20000"/>
        </a:spcBef>
        <a:spcAft>
          <a:spcPct val="0"/>
        </a:spcAft>
        <a:buClr>
          <a:srgbClr val="6699CC"/>
        </a:buClr>
        <a:buSzPct val="75000"/>
        <a:buFont typeface="Wingdings" pitchFamily="2" charset="2"/>
        <a:buChar char="§"/>
        <a:defRPr sz="1600">
          <a:solidFill>
            <a:schemeClr val="tx1"/>
          </a:solidFill>
          <a:latin typeface="Arial" pitchFamily="34" charset="0"/>
          <a:cs typeface="Arial" pitchFamily="34" charset="0"/>
        </a:defRPr>
      </a:lvl4pPr>
      <a:lvl5pPr marL="2093913" indent="-398463" algn="l" rtl="0" eaLnBrk="1" fontAlgn="base" hangingPunct="1">
        <a:spcBef>
          <a:spcPct val="25000"/>
        </a:spcBef>
        <a:spcAft>
          <a:spcPct val="0"/>
        </a:spcAft>
        <a:buClr>
          <a:schemeClr val="tx2"/>
        </a:buClr>
        <a:buFont typeface="Times" pitchFamily="18" charset="0"/>
        <a:buChar char="•"/>
        <a:defRPr sz="1200">
          <a:solidFill>
            <a:schemeClr val="tx1"/>
          </a:solidFill>
          <a:latin typeface="Arial" pitchFamily="34" charset="0"/>
          <a:cs typeface="Arial" pitchFamily="34" charset="0"/>
        </a:defRPr>
      </a:lvl5pPr>
      <a:lvl6pPr marL="2551113" indent="-398463" algn="l" rtl="0" eaLnBrk="1" fontAlgn="base" hangingPunct="1">
        <a:spcBef>
          <a:spcPct val="25000"/>
        </a:spcBef>
        <a:spcAft>
          <a:spcPct val="0"/>
        </a:spcAft>
        <a:buClr>
          <a:schemeClr val="tx2"/>
        </a:buClr>
        <a:buFont typeface="Times" pitchFamily="18" charset="0"/>
        <a:buChar char="•"/>
        <a:defRPr>
          <a:solidFill>
            <a:schemeClr val="tx1"/>
          </a:solidFill>
          <a:latin typeface="+mn-lt"/>
        </a:defRPr>
      </a:lvl6pPr>
      <a:lvl7pPr marL="3008313" indent="-398463" algn="l" rtl="0" eaLnBrk="1" fontAlgn="base" hangingPunct="1">
        <a:spcBef>
          <a:spcPct val="25000"/>
        </a:spcBef>
        <a:spcAft>
          <a:spcPct val="0"/>
        </a:spcAft>
        <a:buClr>
          <a:schemeClr val="tx2"/>
        </a:buClr>
        <a:buFont typeface="Times" pitchFamily="18" charset="0"/>
        <a:buChar char="•"/>
        <a:defRPr>
          <a:solidFill>
            <a:schemeClr val="tx1"/>
          </a:solidFill>
          <a:latin typeface="+mn-lt"/>
        </a:defRPr>
      </a:lvl7pPr>
      <a:lvl8pPr marL="3465513" indent="-398463" algn="l" rtl="0" eaLnBrk="1" fontAlgn="base" hangingPunct="1">
        <a:spcBef>
          <a:spcPct val="25000"/>
        </a:spcBef>
        <a:spcAft>
          <a:spcPct val="0"/>
        </a:spcAft>
        <a:buClr>
          <a:schemeClr val="tx2"/>
        </a:buClr>
        <a:buFont typeface="Times" pitchFamily="18" charset="0"/>
        <a:buChar char="•"/>
        <a:defRPr>
          <a:solidFill>
            <a:schemeClr val="tx1"/>
          </a:solidFill>
          <a:latin typeface="+mn-lt"/>
        </a:defRPr>
      </a:lvl8pPr>
      <a:lvl9pPr marL="3922713" indent="-398463" algn="l" rtl="0" eaLnBrk="1" fontAlgn="base" hangingPunct="1">
        <a:spcBef>
          <a:spcPct val="25000"/>
        </a:spcBef>
        <a:spcAft>
          <a:spcPct val="0"/>
        </a:spcAft>
        <a:buClr>
          <a:schemeClr val="tx2"/>
        </a:buClr>
        <a:buFont typeface="Times" pitchFamily="18" charset="0"/>
        <a:buChar char="•"/>
        <a:defRPr>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07EBE9-CA83-4D50-A236-9E84AF157235}" type="datetimeFigureOut">
              <a:rPr lang="zh-CN" altLang="en-US" smtClean="0"/>
              <a:t>2011/11/9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042A2-E5BC-4019-A875-17467163BBE5}" type="slidenum">
              <a:rPr lang="zh-CN" altLang="en-US" smtClean="0"/>
              <a:t>‹#›</a:t>
            </a:fld>
            <a:endParaRPr lang="zh-CN" altLang="en-US"/>
          </a:p>
        </p:txBody>
      </p:sp>
    </p:spTree>
    <p:extLst>
      <p:ext uri="{BB962C8B-B14F-4D97-AF65-F5344CB8AC3E}">
        <p14:creationId xmlns:p14="http://schemas.microsoft.com/office/powerpoint/2010/main" val="25053811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parabna.weebly.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29.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5" Type="http://schemas.openxmlformats.org/officeDocument/2006/relationships/image" Target="../media/image51.png"/><Relationship Id="rId2" Type="http://schemas.openxmlformats.org/officeDocument/2006/relationships/notesSlide" Target="../notesSlides/notesSlide23.xml"/><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50.pn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140.png"/></Relationships>
</file>

<file path=ppt/slides/_rels/slide3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3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4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23.png"/><Relationship Id="rId7" Type="http://schemas.openxmlformats.org/officeDocument/2006/relationships/image" Target="../media/image71.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24.png"/><Relationship Id="rId10" Type="http://schemas.openxmlformats.org/officeDocument/2006/relationships/image" Target="../media/image74.png"/><Relationship Id="rId4" Type="http://schemas.openxmlformats.org/officeDocument/2006/relationships/image" Target="../media/image69.png"/><Relationship Id="rId9" Type="http://schemas.openxmlformats.org/officeDocument/2006/relationships/image" Target="../media/image73.png"/></Relationships>
</file>

<file path=ppt/slides/_rels/slide49.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1484784"/>
            <a:ext cx="9144000" cy="1152128"/>
          </a:xfrm>
        </p:spPr>
        <p:txBody>
          <a:bodyPr>
            <a:normAutofit/>
          </a:bodyPr>
          <a:lstStyle/>
          <a:p>
            <a:r>
              <a:rPr lang="en-US" altLang="zh-CN" sz="3200" dirty="0"/>
              <a:t>A Heterogeneous Accelerator Platform for</a:t>
            </a:r>
            <a:br>
              <a:rPr lang="en-US" altLang="zh-CN" sz="3200" dirty="0"/>
            </a:br>
            <a:r>
              <a:rPr lang="en-US" altLang="zh-CN" sz="3200" dirty="0" smtClean="0"/>
              <a:t>Multi-subject </a:t>
            </a:r>
            <a:r>
              <a:rPr lang="en-US" altLang="zh-CN" sz="3200" dirty="0"/>
              <a:t>Voxel-based Brain Network Analysis</a:t>
            </a:r>
            <a:endParaRPr lang="zh-CN" altLang="en-US" sz="3200" dirty="0"/>
          </a:p>
        </p:txBody>
      </p:sp>
      <p:sp>
        <p:nvSpPr>
          <p:cNvPr id="3" name="副标题 2"/>
          <p:cNvSpPr>
            <a:spLocks noGrp="1"/>
          </p:cNvSpPr>
          <p:nvPr>
            <p:ph type="subTitle" idx="1"/>
          </p:nvPr>
        </p:nvSpPr>
        <p:spPr>
          <a:xfrm>
            <a:off x="1447800" y="3429000"/>
            <a:ext cx="6019800" cy="1944216"/>
          </a:xfrm>
        </p:spPr>
        <p:txBody>
          <a:bodyPr/>
          <a:lstStyle/>
          <a:p>
            <a:r>
              <a:rPr lang="en-US" altLang="zh-CN" b="1" dirty="0"/>
              <a:t>Yu WANG</a:t>
            </a:r>
            <a:r>
              <a:rPr lang="en-US" altLang="zh-CN" dirty="0"/>
              <a:t>, Mo XU, Ling REN, </a:t>
            </a:r>
            <a:r>
              <a:rPr lang="en-US" altLang="zh-CN" dirty="0" err="1"/>
              <a:t>Xiaorui</a:t>
            </a:r>
            <a:r>
              <a:rPr lang="en-US" altLang="zh-CN" dirty="0"/>
              <a:t> ZHANG, Di WU, Yong HE, Ningyi XU, Huazhong </a:t>
            </a:r>
            <a:r>
              <a:rPr lang="en-US" altLang="zh-CN" dirty="0" smtClean="0"/>
              <a:t>YANG</a:t>
            </a:r>
          </a:p>
          <a:p>
            <a:endParaRPr lang="en-US" altLang="zh-CN" dirty="0"/>
          </a:p>
          <a:p>
            <a:r>
              <a:rPr lang="en-US" altLang="zh-CN" dirty="0" smtClean="0"/>
              <a:t>Joint work by Tsinghua Univ., Beijing Normal University, and Microsoft</a:t>
            </a:r>
            <a:endParaRPr lang="zh-CN" altLang="en-US" dirty="0"/>
          </a:p>
        </p:txBody>
      </p:sp>
      <p:sp>
        <p:nvSpPr>
          <p:cNvPr id="4" name="灯片编号占位符 3"/>
          <p:cNvSpPr>
            <a:spLocks noGrp="1"/>
          </p:cNvSpPr>
          <p:nvPr>
            <p:ph type="sldNum" sz="quarter" idx="10"/>
          </p:nvPr>
        </p:nvSpPr>
        <p:spPr/>
        <p:txBody>
          <a:bodyPr/>
          <a:lstStyle/>
          <a:p>
            <a:fld id="{B7F05CB5-CFA1-49B7-BF35-E470197A8F4E}" type="slidenum">
              <a:rPr lang="zh-CN" altLang="en-US" smtClean="0"/>
              <a:t>1</a:t>
            </a:fld>
            <a:endParaRPr lang="zh-CN" altLang="en-US"/>
          </a:p>
        </p:txBody>
      </p:sp>
    </p:spTree>
    <p:extLst>
      <p:ext uri="{BB962C8B-B14F-4D97-AF65-F5344CB8AC3E}">
        <p14:creationId xmlns:p14="http://schemas.microsoft.com/office/powerpoint/2010/main" val="1475514824"/>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What we need</a:t>
            </a:r>
            <a:endParaRPr lang="zh-CN" altLang="en-US" dirty="0"/>
          </a:p>
        </p:txBody>
      </p:sp>
      <p:sp>
        <p:nvSpPr>
          <p:cNvPr id="3" name="内容占位符 2"/>
          <p:cNvSpPr>
            <a:spLocks noGrp="1"/>
          </p:cNvSpPr>
          <p:nvPr>
            <p:ph idx="1"/>
          </p:nvPr>
        </p:nvSpPr>
        <p:spPr/>
        <p:txBody>
          <a:bodyPr/>
          <a:lstStyle/>
          <a:p>
            <a:r>
              <a:rPr lang="en-US" altLang="zh-CN" dirty="0"/>
              <a:t>Computing </a:t>
            </a:r>
            <a:r>
              <a:rPr lang="en-US" altLang="zh-CN" dirty="0" smtClean="0"/>
              <a:t>platforms </a:t>
            </a:r>
            <a:r>
              <a:rPr lang="en-US" altLang="zh-CN" dirty="0"/>
              <a:t>and </a:t>
            </a:r>
            <a:r>
              <a:rPr lang="en-US" altLang="zh-CN" dirty="0" smtClean="0"/>
              <a:t>techniques that should be</a:t>
            </a:r>
          </a:p>
          <a:p>
            <a:pPr lvl="1"/>
            <a:r>
              <a:rPr lang="en-US" altLang="zh-CN" sz="2800" dirty="0" smtClean="0"/>
              <a:t>Efficient</a:t>
            </a:r>
            <a:endParaRPr lang="en-US" altLang="zh-CN" sz="2800" dirty="0"/>
          </a:p>
          <a:p>
            <a:pPr lvl="2"/>
            <a:r>
              <a:rPr lang="en-US" altLang="zh-CN" sz="2400" dirty="0" smtClean="0"/>
              <a:t>Huge computation</a:t>
            </a:r>
            <a:endParaRPr lang="en-US" altLang="zh-CN" sz="2400" dirty="0"/>
          </a:p>
          <a:p>
            <a:pPr lvl="1"/>
            <a:r>
              <a:rPr lang="en-US" altLang="zh-CN" sz="2800" dirty="0"/>
              <a:t>Scalable</a:t>
            </a:r>
          </a:p>
          <a:p>
            <a:pPr lvl="2"/>
            <a:r>
              <a:rPr lang="en-US" altLang="zh-CN" sz="2400" dirty="0" smtClean="0"/>
              <a:t>Increasing network size</a:t>
            </a:r>
            <a:endParaRPr lang="en-US" altLang="zh-CN" sz="2400" dirty="0"/>
          </a:p>
          <a:p>
            <a:pPr lvl="1"/>
            <a:r>
              <a:rPr lang="en-US" altLang="zh-CN" sz="2800" dirty="0"/>
              <a:t>Affordable (infrastructure and power)</a:t>
            </a:r>
          </a:p>
          <a:p>
            <a:pPr lvl="2"/>
            <a:r>
              <a:rPr lang="en-US" altLang="zh-CN" sz="2400" dirty="0" smtClean="0"/>
              <a:t>Can be </a:t>
            </a:r>
            <a:r>
              <a:rPr lang="en-US" altLang="zh-CN" sz="2400" dirty="0"/>
              <a:t>used in hospitals </a:t>
            </a:r>
          </a:p>
          <a:p>
            <a:endParaRPr lang="zh-CN" altLang="en-US" dirty="0"/>
          </a:p>
        </p:txBody>
      </p:sp>
      <p:sp>
        <p:nvSpPr>
          <p:cNvPr id="4" name="灯片编号占位符 3"/>
          <p:cNvSpPr>
            <a:spLocks noGrp="1"/>
          </p:cNvSpPr>
          <p:nvPr>
            <p:ph type="sldNum" sz="quarter" idx="10"/>
          </p:nvPr>
        </p:nvSpPr>
        <p:spPr/>
        <p:txBody>
          <a:bodyPr/>
          <a:lstStyle/>
          <a:p>
            <a:fld id="{B7F05CB5-CFA1-49B7-BF35-E470197A8F4E}" type="slidenum">
              <a:rPr lang="zh-CN" altLang="en-US" smtClean="0"/>
              <a:t>10</a:t>
            </a:fld>
            <a:endParaRPr lang="zh-CN" altLang="en-US"/>
          </a:p>
        </p:txBody>
      </p:sp>
    </p:spTree>
    <p:extLst>
      <p:ext uri="{BB962C8B-B14F-4D97-AF65-F5344CB8AC3E}">
        <p14:creationId xmlns:p14="http://schemas.microsoft.com/office/powerpoint/2010/main" val="2084356922"/>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r-bloggers.com/wp-content/uploads/2011/01/gpu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7664" y="3084583"/>
            <a:ext cx="3296744" cy="3296745"/>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3933056"/>
            <a:ext cx="2822014" cy="2304256"/>
          </a:xfrm>
          <a:prstGeom prst="rect">
            <a:avLst/>
          </a:prstGeom>
        </p:spPr>
      </p:pic>
      <p:sp>
        <p:nvSpPr>
          <p:cNvPr id="2" name="标题 1"/>
          <p:cNvSpPr>
            <a:spLocks noGrp="1"/>
          </p:cNvSpPr>
          <p:nvPr>
            <p:ph type="title"/>
          </p:nvPr>
        </p:nvSpPr>
        <p:spPr/>
        <p:txBody>
          <a:bodyPr/>
          <a:lstStyle/>
          <a:p>
            <a:r>
              <a:rPr lang="en-US" altLang="zh-CN" dirty="0" smtClean="0"/>
              <a:t>GPGPU</a:t>
            </a:r>
            <a:endParaRPr lang="zh-CN" altLang="en-US" dirty="0"/>
          </a:p>
        </p:txBody>
      </p:sp>
      <p:sp>
        <p:nvSpPr>
          <p:cNvPr id="3" name="内容占位符 2"/>
          <p:cNvSpPr>
            <a:spLocks noGrp="1"/>
          </p:cNvSpPr>
          <p:nvPr>
            <p:ph idx="1"/>
          </p:nvPr>
        </p:nvSpPr>
        <p:spPr>
          <a:xfrm>
            <a:off x="566029" y="1188469"/>
            <a:ext cx="8038419" cy="2744587"/>
          </a:xfrm>
        </p:spPr>
        <p:txBody>
          <a:bodyPr/>
          <a:lstStyle/>
          <a:p>
            <a:r>
              <a:rPr lang="en-US" altLang="zh-CN" dirty="0"/>
              <a:t>Hardware</a:t>
            </a:r>
          </a:p>
          <a:p>
            <a:pPr lvl="1"/>
            <a:r>
              <a:rPr lang="en-US" altLang="zh-CN" dirty="0" smtClean="0"/>
              <a:t>Many-core</a:t>
            </a:r>
          </a:p>
          <a:p>
            <a:pPr lvl="1"/>
            <a:r>
              <a:rPr lang="en-US" altLang="zh-CN" dirty="0" smtClean="0"/>
              <a:t>SIMD model</a:t>
            </a:r>
            <a:endParaRPr lang="en-US" altLang="zh-CN" dirty="0"/>
          </a:p>
          <a:p>
            <a:r>
              <a:rPr lang="en-US" altLang="zh-CN" dirty="0" smtClean="0"/>
              <a:t>For massive data-parallel computation</a:t>
            </a:r>
          </a:p>
          <a:p>
            <a:pPr lvl="1"/>
            <a:r>
              <a:rPr lang="en-US" altLang="zh-CN" dirty="0" smtClean="0"/>
              <a:t>High throughput</a:t>
            </a:r>
          </a:p>
          <a:p>
            <a:pPr lvl="1"/>
            <a:r>
              <a:rPr lang="en-US" altLang="zh-CN" dirty="0" smtClean="0"/>
              <a:t>Low cost</a:t>
            </a:r>
          </a:p>
        </p:txBody>
      </p:sp>
      <p:sp>
        <p:nvSpPr>
          <p:cNvPr id="4" name="灯片编号占位符 3"/>
          <p:cNvSpPr>
            <a:spLocks noGrp="1"/>
          </p:cNvSpPr>
          <p:nvPr>
            <p:ph type="sldNum" sz="quarter" idx="10"/>
          </p:nvPr>
        </p:nvSpPr>
        <p:spPr/>
        <p:txBody>
          <a:bodyPr/>
          <a:lstStyle/>
          <a:p>
            <a:fld id="{B7F05CB5-CFA1-49B7-BF35-E470197A8F4E}" type="slidenum">
              <a:rPr lang="zh-CN" altLang="en-US" smtClean="0"/>
              <a:t>11</a:t>
            </a:fld>
            <a:endParaRPr lang="zh-CN" altLang="en-US"/>
          </a:p>
        </p:txBody>
      </p:sp>
      <p:grpSp>
        <p:nvGrpSpPr>
          <p:cNvPr id="8" name="Group 7"/>
          <p:cNvGrpSpPr/>
          <p:nvPr/>
        </p:nvGrpSpPr>
        <p:grpSpPr>
          <a:xfrm>
            <a:off x="4572000" y="1268760"/>
            <a:ext cx="4248472" cy="1385840"/>
            <a:chOff x="4391632" y="1264070"/>
            <a:chExt cx="4743218" cy="1696717"/>
          </a:xfrm>
        </p:grpSpPr>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1632" y="1268760"/>
              <a:ext cx="2086581" cy="1692027"/>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1226" y="1264070"/>
              <a:ext cx="2353624" cy="1529856"/>
            </a:xfrm>
            <a:prstGeom prst="rect">
              <a:avLst/>
            </a:prstGeom>
          </p:spPr>
        </p:pic>
      </p:grpSp>
      <p:sp>
        <p:nvSpPr>
          <p:cNvPr id="9" name="Rectangle 8"/>
          <p:cNvSpPr/>
          <p:nvPr/>
        </p:nvSpPr>
        <p:spPr bwMode="auto">
          <a:xfrm>
            <a:off x="5940152" y="2348880"/>
            <a:ext cx="655884" cy="30572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1958401610"/>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026"/>
                                        </p:tgtEl>
                                        <p:attrNameLst>
                                          <p:attrName>style.visibility</p:attrName>
                                        </p:attrNameLst>
                                      </p:cBhvr>
                                      <p:to>
                                        <p:strVal val="visible"/>
                                      </p:to>
                                    </p:set>
                                    <p:animEffect transition="in" filter="fade">
                                      <p:cBhvr>
                                        <p:cTn id="3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a:xfrm>
            <a:off x="611560" y="1700808"/>
            <a:ext cx="7344816" cy="4320480"/>
          </a:xfrm>
        </p:spPr>
        <p:txBody>
          <a:bodyPr/>
          <a:lstStyle/>
          <a:p>
            <a:r>
              <a:rPr lang="en-US" altLang="zh-CN" dirty="0" smtClean="0">
                <a:solidFill>
                  <a:schemeClr val="bg1">
                    <a:lumMod val="65000"/>
                  </a:schemeClr>
                </a:solidFill>
              </a:rPr>
              <a:t>Background and Motivation</a:t>
            </a:r>
          </a:p>
          <a:p>
            <a:r>
              <a:rPr lang="en-US" altLang="zh-CN" b="1" dirty="0" smtClean="0"/>
              <a:t>Platform and Algorithms</a:t>
            </a:r>
          </a:p>
          <a:p>
            <a:r>
              <a:rPr lang="en-US" altLang="zh-CN" dirty="0" smtClean="0">
                <a:solidFill>
                  <a:schemeClr val="bg1">
                    <a:lumMod val="65000"/>
                  </a:schemeClr>
                </a:solidFill>
              </a:rPr>
              <a:t>Results</a:t>
            </a:r>
          </a:p>
          <a:p>
            <a:r>
              <a:rPr lang="en-US" altLang="zh-CN" dirty="0">
                <a:solidFill>
                  <a:schemeClr val="bg1">
                    <a:lumMod val="65000"/>
                  </a:schemeClr>
                </a:solidFill>
              </a:rPr>
              <a:t>Conclusion </a:t>
            </a:r>
            <a:r>
              <a:rPr lang="en-US" altLang="zh-CN" dirty="0" smtClean="0">
                <a:solidFill>
                  <a:schemeClr val="bg1">
                    <a:lumMod val="65000"/>
                  </a:schemeClr>
                </a:solidFill>
              </a:rPr>
              <a:t>and </a:t>
            </a:r>
            <a:r>
              <a:rPr lang="en-US" altLang="zh-CN" dirty="0">
                <a:solidFill>
                  <a:schemeClr val="bg1">
                    <a:lumMod val="65000"/>
                  </a:schemeClr>
                </a:solidFill>
              </a:rPr>
              <a:t>future work</a:t>
            </a:r>
            <a:endParaRPr lang="zh-CN" altLang="en-US" dirty="0">
              <a:solidFill>
                <a:schemeClr val="bg1">
                  <a:lumMod val="65000"/>
                </a:schemeClr>
              </a:solidFill>
            </a:endParaRPr>
          </a:p>
        </p:txBody>
      </p:sp>
      <p:sp>
        <p:nvSpPr>
          <p:cNvPr id="4" name="灯片编号占位符 3"/>
          <p:cNvSpPr>
            <a:spLocks noGrp="1"/>
          </p:cNvSpPr>
          <p:nvPr>
            <p:ph type="sldNum" sz="quarter" idx="10"/>
          </p:nvPr>
        </p:nvSpPr>
        <p:spPr/>
        <p:txBody>
          <a:bodyPr/>
          <a:lstStyle/>
          <a:p>
            <a:fld id="{B7F05CB5-CFA1-49B7-BF35-E470197A8F4E}" type="slidenum">
              <a:rPr lang="zh-CN" altLang="en-US" smtClean="0"/>
              <a:t>12</a:t>
            </a:fld>
            <a:endParaRPr lang="zh-CN" altLang="en-US"/>
          </a:p>
        </p:txBody>
      </p:sp>
    </p:spTree>
    <p:extLst>
      <p:ext uri="{BB962C8B-B14F-4D97-AF65-F5344CB8AC3E}">
        <p14:creationId xmlns:p14="http://schemas.microsoft.com/office/powerpoint/2010/main" val="2084883409"/>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628800"/>
            <a:ext cx="6264696" cy="4032448"/>
          </a:xfrm>
          <a:prstGeom prst="rect">
            <a:avLst/>
          </a:prstGeom>
          <a:noFill/>
          <a:ln>
            <a:noFill/>
          </a:ln>
        </p:spPr>
      </p:pic>
      <p:sp>
        <p:nvSpPr>
          <p:cNvPr id="2" name="标题 1"/>
          <p:cNvSpPr>
            <a:spLocks noGrp="1"/>
          </p:cNvSpPr>
          <p:nvPr>
            <p:ph type="title"/>
          </p:nvPr>
        </p:nvSpPr>
        <p:spPr>
          <a:xfrm>
            <a:off x="457200" y="332656"/>
            <a:ext cx="8229600" cy="638944"/>
          </a:xfrm>
        </p:spPr>
        <p:txBody>
          <a:bodyPr/>
          <a:lstStyle/>
          <a:p>
            <a:r>
              <a:rPr lang="en-US" altLang="zh-CN" dirty="0" smtClean="0"/>
              <a:t>Platform Overview</a:t>
            </a:r>
            <a:endParaRPr lang="zh-CN" altLang="en-US" dirty="0"/>
          </a:p>
        </p:txBody>
      </p:sp>
      <p:sp>
        <p:nvSpPr>
          <p:cNvPr id="3" name="内容占位符 2"/>
          <p:cNvSpPr>
            <a:spLocks noGrp="1"/>
          </p:cNvSpPr>
          <p:nvPr>
            <p:ph idx="1"/>
          </p:nvPr>
        </p:nvSpPr>
        <p:spPr>
          <a:xfrm>
            <a:off x="457200" y="5229200"/>
            <a:ext cx="2458616" cy="1224136"/>
          </a:xfrm>
        </p:spPr>
        <p:txBody>
          <a:bodyPr/>
          <a:lstStyle/>
          <a:p>
            <a:r>
              <a:rPr lang="en-US" altLang="zh-CN" dirty="0" smtClean="0"/>
              <a:t>Our focus:</a:t>
            </a:r>
          </a:p>
          <a:p>
            <a:r>
              <a:rPr lang="en-US" altLang="zh-CN" dirty="0" smtClean="0"/>
              <a:t>GPU part:</a:t>
            </a:r>
            <a:endParaRPr lang="zh-CN" altLang="en-US" dirty="0"/>
          </a:p>
        </p:txBody>
      </p:sp>
      <p:sp>
        <p:nvSpPr>
          <p:cNvPr id="4" name="灯片编号占位符 3"/>
          <p:cNvSpPr>
            <a:spLocks noGrp="1"/>
          </p:cNvSpPr>
          <p:nvPr>
            <p:ph type="sldNum" sz="quarter" idx="10"/>
          </p:nvPr>
        </p:nvSpPr>
        <p:spPr/>
        <p:txBody>
          <a:bodyPr/>
          <a:lstStyle/>
          <a:p>
            <a:fld id="{B7F05CB5-CFA1-49B7-BF35-E470197A8F4E}" type="slidenum">
              <a:rPr lang="zh-CN" altLang="en-US" smtClean="0"/>
              <a:t>13</a:t>
            </a:fld>
            <a:endParaRPr lang="zh-CN" altLang="en-US"/>
          </a:p>
        </p:txBody>
      </p:sp>
      <p:grpSp>
        <p:nvGrpSpPr>
          <p:cNvPr id="9" name="Group 8"/>
          <p:cNvGrpSpPr/>
          <p:nvPr/>
        </p:nvGrpSpPr>
        <p:grpSpPr>
          <a:xfrm>
            <a:off x="3131840" y="5301208"/>
            <a:ext cx="1224136" cy="909398"/>
            <a:chOff x="2843808" y="5373216"/>
            <a:chExt cx="1224136" cy="909398"/>
          </a:xfrm>
        </p:grpSpPr>
        <p:sp>
          <p:nvSpPr>
            <p:cNvPr id="7" name="圆角矩形 6"/>
            <p:cNvSpPr/>
            <p:nvPr/>
          </p:nvSpPr>
          <p:spPr>
            <a:xfrm>
              <a:off x="2843808" y="5373216"/>
              <a:ext cx="1224136" cy="378499"/>
            </a:xfrm>
            <a:prstGeom prst="roundRect">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2843808" y="5904115"/>
              <a:ext cx="1224136" cy="378499"/>
            </a:xfrm>
            <a:prstGeom prst="roundRect">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Rectangle 4"/>
          <p:cNvSpPr/>
          <p:nvPr/>
        </p:nvSpPr>
        <p:spPr>
          <a:xfrm>
            <a:off x="4211960" y="1177424"/>
            <a:ext cx="3790742" cy="369332"/>
          </a:xfrm>
          <a:prstGeom prst="rect">
            <a:avLst/>
          </a:prstGeom>
        </p:spPr>
        <p:txBody>
          <a:bodyPr wrap="square">
            <a:spAutoFit/>
          </a:bodyPr>
          <a:lstStyle/>
          <a:p>
            <a:r>
              <a:rPr lang="en-US" altLang="zh-CN" dirty="0">
                <a:latin typeface="+mj-lt"/>
                <a:hlinkClick r:id="rId4"/>
              </a:rPr>
              <a:t>http://parabna.weebly.com/</a:t>
            </a:r>
            <a:endParaRPr lang="en-US" altLang="zh-CN" dirty="0">
              <a:latin typeface="+mj-lt"/>
            </a:endParaRPr>
          </a:p>
        </p:txBody>
      </p:sp>
      <p:grpSp>
        <p:nvGrpSpPr>
          <p:cNvPr id="10" name="组合 9"/>
          <p:cNvGrpSpPr/>
          <p:nvPr/>
        </p:nvGrpSpPr>
        <p:grpSpPr>
          <a:xfrm>
            <a:off x="763088" y="1301369"/>
            <a:ext cx="1538287" cy="2991727"/>
            <a:chOff x="763088" y="1124744"/>
            <a:chExt cx="1538287" cy="2991727"/>
          </a:xfrm>
        </p:grpSpPr>
        <p:grpSp>
          <p:nvGrpSpPr>
            <p:cNvPr id="17" name="组合 16"/>
            <p:cNvGrpSpPr/>
            <p:nvPr/>
          </p:nvGrpSpPr>
          <p:grpSpPr>
            <a:xfrm>
              <a:off x="827584" y="1124744"/>
              <a:ext cx="1463543" cy="1455105"/>
              <a:chOff x="-94228" y="925768"/>
              <a:chExt cx="1463543" cy="1455105"/>
            </a:xfrm>
          </p:grpSpPr>
          <p:pic>
            <p:nvPicPr>
              <p:cNvPr id="11" name="Picture 3" descr="fmri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50" y="925768"/>
                <a:ext cx="1206500" cy="1118031"/>
              </a:xfrm>
              <a:prstGeom prst="rect">
                <a:avLst/>
              </a:prstGeom>
              <a:noFill/>
              <a:ln w="25400">
                <a:solidFill>
                  <a:srgbClr val="008080"/>
                </a:solidFill>
                <a:miter lim="800000"/>
                <a:headEnd/>
                <a:tailEnd/>
              </a:ln>
              <a:extLst>
                <a:ext uri="{909E8E84-426E-40DD-AFC4-6F175D3DCCD1}">
                  <a14:hiddenFill xmlns:a14="http://schemas.microsoft.com/office/drawing/2010/main">
                    <a:solidFill>
                      <a:srgbClr val="FFFFFF"/>
                    </a:solidFill>
                  </a14:hiddenFill>
                </a:ext>
              </a:extLst>
            </p:spPr>
          </p:pic>
          <p:sp>
            <p:nvSpPr>
              <p:cNvPr id="13" name="Text Box 13"/>
              <p:cNvSpPr txBox="1">
                <a:spLocks noChangeArrowheads="1"/>
              </p:cNvSpPr>
              <p:nvPr/>
            </p:nvSpPr>
            <p:spPr bwMode="auto">
              <a:xfrm>
                <a:off x="-94228" y="2075661"/>
                <a:ext cx="1463543"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488" tIns="44450" rIns="90488" bIns="44450">
                <a:spAutoFit/>
              </a:bodyPr>
              <a:lstStyle>
                <a:lvl1pPr algn="l" defTabSz="722313">
                  <a:defRPr sz="2400">
                    <a:solidFill>
                      <a:schemeClr val="tx1"/>
                    </a:solidFill>
                    <a:latin typeface="Times New Roman" pitchFamily="18" charset="0"/>
                  </a:defRPr>
                </a:lvl1pPr>
                <a:lvl2pPr marL="742950" indent="-285750" algn="l" defTabSz="722313">
                  <a:defRPr sz="2400">
                    <a:solidFill>
                      <a:schemeClr val="tx1"/>
                    </a:solidFill>
                    <a:latin typeface="Times New Roman" pitchFamily="18" charset="0"/>
                  </a:defRPr>
                </a:lvl2pPr>
                <a:lvl3pPr marL="1143000" indent="-228600" algn="l" defTabSz="722313">
                  <a:defRPr sz="2400">
                    <a:solidFill>
                      <a:schemeClr val="tx1"/>
                    </a:solidFill>
                    <a:latin typeface="Times New Roman" pitchFamily="18" charset="0"/>
                  </a:defRPr>
                </a:lvl3pPr>
                <a:lvl4pPr marL="1600200" indent="-228600" algn="l" defTabSz="722313">
                  <a:defRPr sz="2400">
                    <a:solidFill>
                      <a:schemeClr val="tx1"/>
                    </a:solidFill>
                    <a:latin typeface="Times New Roman" pitchFamily="18" charset="0"/>
                  </a:defRPr>
                </a:lvl4pPr>
                <a:lvl5pPr marL="2057400" indent="-228600" algn="l" defTabSz="722313">
                  <a:defRPr sz="2400">
                    <a:solidFill>
                      <a:schemeClr val="tx1"/>
                    </a:solidFill>
                    <a:latin typeface="Times New Roman" pitchFamily="18" charset="0"/>
                  </a:defRPr>
                </a:lvl5pPr>
                <a:lvl6pPr marL="2514600" indent="-228600" defTabSz="722313" eaLnBrk="0" fontAlgn="base" hangingPunct="0">
                  <a:spcBef>
                    <a:spcPct val="0"/>
                  </a:spcBef>
                  <a:spcAft>
                    <a:spcPct val="0"/>
                  </a:spcAft>
                  <a:defRPr sz="2400">
                    <a:solidFill>
                      <a:schemeClr val="tx1"/>
                    </a:solidFill>
                    <a:latin typeface="Times New Roman" pitchFamily="18" charset="0"/>
                  </a:defRPr>
                </a:lvl6pPr>
                <a:lvl7pPr marL="2971800" indent="-228600" defTabSz="722313" eaLnBrk="0" fontAlgn="base" hangingPunct="0">
                  <a:spcBef>
                    <a:spcPct val="0"/>
                  </a:spcBef>
                  <a:spcAft>
                    <a:spcPct val="0"/>
                  </a:spcAft>
                  <a:defRPr sz="2400">
                    <a:solidFill>
                      <a:schemeClr val="tx1"/>
                    </a:solidFill>
                    <a:latin typeface="Times New Roman" pitchFamily="18" charset="0"/>
                  </a:defRPr>
                </a:lvl7pPr>
                <a:lvl8pPr marL="3429000" indent="-228600" defTabSz="722313" eaLnBrk="0" fontAlgn="base" hangingPunct="0">
                  <a:spcBef>
                    <a:spcPct val="0"/>
                  </a:spcBef>
                  <a:spcAft>
                    <a:spcPct val="0"/>
                  </a:spcAft>
                  <a:defRPr sz="2400">
                    <a:solidFill>
                      <a:schemeClr val="tx1"/>
                    </a:solidFill>
                    <a:latin typeface="Times New Roman" pitchFamily="18" charset="0"/>
                  </a:defRPr>
                </a:lvl8pPr>
                <a:lvl9pPr marL="3886200" indent="-228600" defTabSz="722313" eaLnBrk="0" fontAlgn="base" hangingPunct="0">
                  <a:spcBef>
                    <a:spcPct val="0"/>
                  </a:spcBef>
                  <a:spcAft>
                    <a:spcPct val="0"/>
                  </a:spcAft>
                  <a:defRPr sz="2400">
                    <a:solidFill>
                      <a:schemeClr val="tx1"/>
                    </a:solidFill>
                    <a:latin typeface="Times New Roman" pitchFamily="18" charset="0"/>
                  </a:defRPr>
                </a:lvl9pPr>
              </a:lstStyle>
              <a:p>
                <a:pPr algn="ctr"/>
                <a:r>
                  <a:rPr lang="en-US" altLang="zh-CN" sz="1400" b="1" dirty="0">
                    <a:latin typeface="Arial" charset="0"/>
                  </a:rPr>
                  <a:t>Functional MRI</a:t>
                </a:r>
              </a:p>
            </p:txBody>
          </p:sp>
        </p:grpSp>
        <p:grpSp>
          <p:nvGrpSpPr>
            <p:cNvPr id="16" name="组合 15"/>
            <p:cNvGrpSpPr/>
            <p:nvPr/>
          </p:nvGrpSpPr>
          <p:grpSpPr>
            <a:xfrm>
              <a:off x="763088" y="2924944"/>
              <a:ext cx="1538287" cy="1191527"/>
              <a:chOff x="1595600" y="1196587"/>
              <a:chExt cx="1538287" cy="1191527"/>
            </a:xfrm>
          </p:grpSpPr>
          <p:pic>
            <p:nvPicPr>
              <p:cNvPr id="12" name="Picture 5" descr="f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95600" y="1196587"/>
                <a:ext cx="1538287" cy="826938"/>
              </a:xfrm>
              <a:prstGeom prst="rect">
                <a:avLst/>
              </a:prstGeom>
              <a:noFill/>
              <a:ln w="25400">
                <a:solidFill>
                  <a:srgbClr val="008080"/>
                </a:solidFill>
                <a:miter lim="800000"/>
                <a:headEnd/>
                <a:tailEnd/>
              </a:ln>
              <a:extLst>
                <a:ext uri="{909E8E84-426E-40DD-AFC4-6F175D3DCCD1}">
                  <a14:hiddenFill xmlns:a14="http://schemas.microsoft.com/office/drawing/2010/main">
                    <a:solidFill>
                      <a:srgbClr val="FFFFFF"/>
                    </a:solidFill>
                  </a14:hiddenFill>
                </a:ext>
              </a:extLst>
            </p:spPr>
          </p:pic>
          <p:sp>
            <p:nvSpPr>
              <p:cNvPr id="14" name="Text Box 17"/>
              <p:cNvSpPr txBox="1">
                <a:spLocks noChangeArrowheads="1"/>
              </p:cNvSpPr>
              <p:nvPr/>
            </p:nvSpPr>
            <p:spPr bwMode="auto">
              <a:xfrm>
                <a:off x="1723346" y="2082902"/>
                <a:ext cx="1165320"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488" tIns="44450" rIns="90488" bIns="44450">
                <a:spAutoFit/>
              </a:bodyPr>
              <a:lstStyle>
                <a:lvl1pPr algn="l" defTabSz="722313">
                  <a:defRPr sz="2400">
                    <a:solidFill>
                      <a:schemeClr val="tx1"/>
                    </a:solidFill>
                    <a:latin typeface="Times New Roman" pitchFamily="18" charset="0"/>
                  </a:defRPr>
                </a:lvl1pPr>
                <a:lvl2pPr marL="742950" indent="-285750" algn="l" defTabSz="722313">
                  <a:defRPr sz="2400">
                    <a:solidFill>
                      <a:schemeClr val="tx1"/>
                    </a:solidFill>
                    <a:latin typeface="Times New Roman" pitchFamily="18" charset="0"/>
                  </a:defRPr>
                </a:lvl2pPr>
                <a:lvl3pPr marL="1143000" indent="-228600" algn="l" defTabSz="722313">
                  <a:defRPr sz="2400">
                    <a:solidFill>
                      <a:schemeClr val="tx1"/>
                    </a:solidFill>
                    <a:latin typeface="Times New Roman" pitchFamily="18" charset="0"/>
                  </a:defRPr>
                </a:lvl3pPr>
                <a:lvl4pPr marL="1600200" indent="-228600" algn="l" defTabSz="722313">
                  <a:defRPr sz="2400">
                    <a:solidFill>
                      <a:schemeClr val="tx1"/>
                    </a:solidFill>
                    <a:latin typeface="Times New Roman" pitchFamily="18" charset="0"/>
                  </a:defRPr>
                </a:lvl4pPr>
                <a:lvl5pPr marL="2057400" indent="-228600" algn="l" defTabSz="722313">
                  <a:defRPr sz="2400">
                    <a:solidFill>
                      <a:schemeClr val="tx1"/>
                    </a:solidFill>
                    <a:latin typeface="Times New Roman" pitchFamily="18" charset="0"/>
                  </a:defRPr>
                </a:lvl5pPr>
                <a:lvl6pPr marL="2514600" indent="-228600" defTabSz="722313" eaLnBrk="0" fontAlgn="base" hangingPunct="0">
                  <a:spcBef>
                    <a:spcPct val="0"/>
                  </a:spcBef>
                  <a:spcAft>
                    <a:spcPct val="0"/>
                  </a:spcAft>
                  <a:defRPr sz="2400">
                    <a:solidFill>
                      <a:schemeClr val="tx1"/>
                    </a:solidFill>
                    <a:latin typeface="Times New Roman" pitchFamily="18" charset="0"/>
                  </a:defRPr>
                </a:lvl6pPr>
                <a:lvl7pPr marL="2971800" indent="-228600" defTabSz="722313" eaLnBrk="0" fontAlgn="base" hangingPunct="0">
                  <a:spcBef>
                    <a:spcPct val="0"/>
                  </a:spcBef>
                  <a:spcAft>
                    <a:spcPct val="0"/>
                  </a:spcAft>
                  <a:defRPr sz="2400">
                    <a:solidFill>
                      <a:schemeClr val="tx1"/>
                    </a:solidFill>
                    <a:latin typeface="Times New Roman" pitchFamily="18" charset="0"/>
                  </a:defRPr>
                </a:lvl7pPr>
                <a:lvl8pPr marL="3429000" indent="-228600" defTabSz="722313" eaLnBrk="0" fontAlgn="base" hangingPunct="0">
                  <a:spcBef>
                    <a:spcPct val="0"/>
                  </a:spcBef>
                  <a:spcAft>
                    <a:spcPct val="0"/>
                  </a:spcAft>
                  <a:defRPr sz="2400">
                    <a:solidFill>
                      <a:schemeClr val="tx1"/>
                    </a:solidFill>
                    <a:latin typeface="Times New Roman" pitchFamily="18" charset="0"/>
                  </a:defRPr>
                </a:lvl8pPr>
                <a:lvl9pPr marL="3886200" indent="-228600" defTabSz="722313" eaLnBrk="0" fontAlgn="base" hangingPunct="0">
                  <a:spcBef>
                    <a:spcPct val="0"/>
                  </a:spcBef>
                  <a:spcAft>
                    <a:spcPct val="0"/>
                  </a:spcAft>
                  <a:defRPr sz="2400">
                    <a:solidFill>
                      <a:schemeClr val="tx1"/>
                    </a:solidFill>
                    <a:latin typeface="Times New Roman" pitchFamily="18" charset="0"/>
                  </a:defRPr>
                </a:lvl9pPr>
              </a:lstStyle>
              <a:p>
                <a:pPr algn="ctr"/>
                <a:r>
                  <a:rPr lang="en-US" altLang="zh-CN" sz="1400" b="1" dirty="0">
                    <a:latin typeface="Arial" charset="0"/>
                  </a:rPr>
                  <a:t>Time series</a:t>
                </a:r>
              </a:p>
            </p:txBody>
          </p:sp>
        </p:grpSp>
        <p:sp>
          <p:nvSpPr>
            <p:cNvPr id="15" name="Line 27"/>
            <p:cNvSpPr>
              <a:spLocks noChangeShapeType="1"/>
            </p:cNvSpPr>
            <p:nvPr/>
          </p:nvSpPr>
          <p:spPr bwMode="auto">
            <a:xfrm>
              <a:off x="1532231" y="2541164"/>
              <a:ext cx="0" cy="383780"/>
            </a:xfrm>
            <a:prstGeom prst="line">
              <a:avLst/>
            </a:prstGeom>
            <a:noFill/>
            <a:ln w="50800">
              <a:solidFill>
                <a:schemeClr val="tx1"/>
              </a:solidFill>
              <a:round/>
              <a:headEnd/>
              <a:tailEnd type="triangle" w="med" len="lg"/>
            </a:ln>
            <a:extLst>
              <a:ext uri="{909E8E84-426E-40DD-AFC4-6F175D3DCCD1}">
                <a14:hiddenFill xmlns:a14="http://schemas.microsoft.com/office/drawing/2010/main">
                  <a:noFill/>
                </a14:hiddenFill>
              </a:ext>
            </a:extLst>
          </p:spPr>
          <p:txBody>
            <a:bodyPr lIns="90488" tIns="44450" rIns="90488" bIns="44450" anchor="ctr"/>
            <a:lstStyle/>
            <a:p>
              <a:endParaRPr lang="zh-CN" altLang="en-US"/>
            </a:p>
          </p:txBody>
        </p:sp>
      </p:grpSp>
    </p:spTree>
    <p:extLst>
      <p:ext uri="{BB962C8B-B14F-4D97-AF65-F5344CB8AC3E}">
        <p14:creationId xmlns:p14="http://schemas.microsoft.com/office/powerpoint/2010/main" val="2020945264"/>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Network Construction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196752"/>
                <a:ext cx="8291264" cy="5184576"/>
              </a:xfrm>
            </p:spPr>
            <p:txBody>
              <a:bodyPr>
                <a:normAutofit lnSpcReduction="10000"/>
              </a:bodyPr>
              <a:lstStyle/>
              <a:p>
                <a:r>
                  <a:rPr lang="en-US" altLang="zh-CN" sz="2400" dirty="0" smtClean="0"/>
                  <a:t>Temporal Pearson Correlation</a:t>
                </a:r>
              </a:p>
              <a:p>
                <a:pPr marL="0" indent="0">
                  <a:buNone/>
                </a:pPr>
                <a14:m>
                  <m:oMathPara xmlns:m="http://schemas.openxmlformats.org/officeDocument/2006/math">
                    <m:oMathParaPr>
                      <m:jc m:val="centerGroup"/>
                    </m:oMathParaPr>
                    <m:oMath xmlns:m="http://schemas.openxmlformats.org/officeDocument/2006/math">
                      <m:sSub>
                        <m:sSubPr>
                          <m:ctrlPr>
                            <a:rPr lang="zh-CN" altLang="zh-CN" sz="2400" i="1">
                              <a:latin typeface="Cambria Math"/>
                            </a:rPr>
                          </m:ctrlPr>
                        </m:sSubPr>
                        <m:e>
                          <m:acc>
                            <m:accPr>
                              <m:chr m:val="̂"/>
                              <m:ctrlPr>
                                <a:rPr lang="zh-CN" altLang="zh-CN" sz="2400" i="1">
                                  <a:latin typeface="Cambria Math"/>
                                </a:rPr>
                              </m:ctrlPr>
                            </m:accPr>
                            <m:e>
                              <m:r>
                                <a:rPr lang="en-US" altLang="zh-CN" sz="2400" i="1">
                                  <a:latin typeface="Cambria Math"/>
                                </a:rPr>
                                <m:t>𝑟</m:t>
                              </m:r>
                            </m:e>
                          </m:acc>
                        </m:e>
                        <m:sub>
                          <m:r>
                            <a:rPr lang="en-US" altLang="zh-CN" sz="2400" i="1">
                              <a:latin typeface="Cambria Math"/>
                            </a:rPr>
                            <m:t>𝑖</m:t>
                          </m:r>
                          <m:r>
                            <a:rPr lang="en-US" altLang="zh-CN" sz="2400">
                              <a:latin typeface="Cambria Math"/>
                            </a:rPr>
                            <m:t>,</m:t>
                          </m:r>
                          <m:r>
                            <a:rPr lang="en-US" altLang="zh-CN" sz="2400" i="1">
                              <a:latin typeface="Cambria Math"/>
                            </a:rPr>
                            <m:t>𝑗</m:t>
                          </m:r>
                        </m:sub>
                      </m:sSub>
                      <m:r>
                        <a:rPr lang="en-US" altLang="zh-CN" sz="2400">
                          <a:latin typeface="Cambria Math"/>
                        </a:rPr>
                        <m:t>=</m:t>
                      </m:r>
                      <m:f>
                        <m:fPr>
                          <m:ctrlPr>
                            <a:rPr lang="zh-CN" altLang="zh-CN" sz="2400" i="1">
                              <a:latin typeface="Cambria Math"/>
                            </a:rPr>
                          </m:ctrlPr>
                        </m:fPr>
                        <m:num>
                          <m:nary>
                            <m:naryPr>
                              <m:chr m:val="∑"/>
                              <m:limLoc m:val="undOvr"/>
                              <m:subHide m:val="on"/>
                              <m:supHide m:val="on"/>
                              <m:ctrlPr>
                                <a:rPr lang="zh-CN" altLang="zh-CN" sz="2400" i="1">
                                  <a:latin typeface="Cambria Math"/>
                                </a:rPr>
                              </m:ctrlPr>
                            </m:naryPr>
                            <m:sub/>
                            <m:sup/>
                            <m:e>
                              <m:r>
                                <a:rPr lang="en-US" altLang="zh-CN" sz="2400">
                                  <a:latin typeface="Cambria Math"/>
                                </a:rPr>
                                <m:t>‍</m:t>
                              </m:r>
                            </m:e>
                          </m:nary>
                          <m:d>
                            <m:dPr>
                              <m:ctrlPr>
                                <a:rPr lang="zh-CN" altLang="zh-CN" sz="2400" i="1">
                                  <a:latin typeface="Cambria Math"/>
                                </a:rPr>
                              </m:ctrlPr>
                            </m:dPr>
                            <m:e>
                              <m:sSub>
                                <m:sSubPr>
                                  <m:ctrlPr>
                                    <a:rPr lang="zh-CN" altLang="zh-CN" sz="2400" b="1" i="1">
                                      <a:latin typeface="Cambria Math"/>
                                    </a:rPr>
                                  </m:ctrlPr>
                                </m:sSubPr>
                                <m:e>
                                  <m:r>
                                    <a:rPr lang="en-US" altLang="zh-CN" sz="2400" b="1" i="1">
                                      <a:latin typeface="Cambria Math"/>
                                    </a:rPr>
                                    <m:t>𝒗</m:t>
                                  </m:r>
                                </m:e>
                                <m:sub>
                                  <m:r>
                                    <a:rPr lang="en-US" altLang="zh-CN" sz="2400" b="1" i="1">
                                      <a:latin typeface="Cambria Math"/>
                                    </a:rPr>
                                    <m:t>𝒊</m:t>
                                  </m:r>
                                </m:sub>
                              </m:sSub>
                              <m:r>
                                <a:rPr lang="en-US" altLang="zh-CN" sz="2400" i="1">
                                  <a:latin typeface="Cambria Math"/>
                                </a:rPr>
                                <m:t>−</m:t>
                              </m:r>
                              <m:sSub>
                                <m:sSubPr>
                                  <m:ctrlPr>
                                    <a:rPr lang="zh-CN" altLang="zh-CN" sz="2400" i="1">
                                      <a:latin typeface="Cambria Math"/>
                                    </a:rPr>
                                  </m:ctrlPr>
                                </m:sSubPr>
                                <m:e>
                                  <m:acc>
                                    <m:accPr>
                                      <m:chr m:val="̅"/>
                                      <m:ctrlPr>
                                        <a:rPr lang="zh-CN" altLang="zh-CN" sz="2400" i="1">
                                          <a:latin typeface="Cambria Math"/>
                                        </a:rPr>
                                      </m:ctrlPr>
                                    </m:accPr>
                                    <m:e>
                                      <m:r>
                                        <a:rPr lang="en-US" altLang="zh-CN" sz="2400" i="1">
                                          <a:latin typeface="Cambria Math"/>
                                        </a:rPr>
                                        <m:t>𝑣</m:t>
                                      </m:r>
                                    </m:e>
                                  </m:acc>
                                </m:e>
                                <m:sub>
                                  <m:r>
                                    <a:rPr lang="en-US" altLang="zh-CN" sz="2400" i="1">
                                      <a:latin typeface="Cambria Math"/>
                                    </a:rPr>
                                    <m:t>𝑖</m:t>
                                  </m:r>
                                </m:sub>
                              </m:sSub>
                            </m:e>
                          </m:d>
                          <m:d>
                            <m:dPr>
                              <m:ctrlPr>
                                <a:rPr lang="zh-CN" altLang="zh-CN" sz="2400" i="1">
                                  <a:latin typeface="Cambria Math"/>
                                </a:rPr>
                              </m:ctrlPr>
                            </m:dPr>
                            <m:e>
                              <m:sSub>
                                <m:sSubPr>
                                  <m:ctrlPr>
                                    <a:rPr lang="zh-CN" altLang="zh-CN" sz="2400" b="1" i="1">
                                      <a:latin typeface="Cambria Math"/>
                                    </a:rPr>
                                  </m:ctrlPr>
                                </m:sSubPr>
                                <m:e>
                                  <m:r>
                                    <a:rPr lang="en-US" altLang="zh-CN" sz="2400" b="1" i="1">
                                      <a:latin typeface="Cambria Math"/>
                                    </a:rPr>
                                    <m:t>𝒗</m:t>
                                  </m:r>
                                </m:e>
                                <m:sub>
                                  <m:r>
                                    <a:rPr lang="en-US" altLang="zh-CN" sz="2400" b="1" i="1">
                                      <a:latin typeface="Cambria Math"/>
                                    </a:rPr>
                                    <m:t>𝒋</m:t>
                                  </m:r>
                                </m:sub>
                              </m:sSub>
                              <m:r>
                                <a:rPr lang="en-US" altLang="zh-CN" sz="2400" i="1">
                                  <a:latin typeface="Cambria Math"/>
                                </a:rPr>
                                <m:t>−</m:t>
                              </m:r>
                              <m:sSub>
                                <m:sSubPr>
                                  <m:ctrlPr>
                                    <a:rPr lang="zh-CN" altLang="zh-CN" sz="2400" i="1">
                                      <a:latin typeface="Cambria Math"/>
                                    </a:rPr>
                                  </m:ctrlPr>
                                </m:sSubPr>
                                <m:e>
                                  <m:acc>
                                    <m:accPr>
                                      <m:chr m:val="̅"/>
                                      <m:ctrlPr>
                                        <a:rPr lang="zh-CN" altLang="zh-CN" sz="2400" i="1">
                                          <a:latin typeface="Cambria Math"/>
                                        </a:rPr>
                                      </m:ctrlPr>
                                    </m:accPr>
                                    <m:e>
                                      <m:r>
                                        <a:rPr lang="en-US" altLang="zh-CN" sz="2400" i="1">
                                          <a:latin typeface="Cambria Math"/>
                                        </a:rPr>
                                        <m:t>𝑣</m:t>
                                      </m:r>
                                    </m:e>
                                  </m:acc>
                                </m:e>
                                <m:sub>
                                  <m:r>
                                    <a:rPr lang="en-US" altLang="zh-CN" sz="2400" i="1">
                                      <a:latin typeface="Cambria Math"/>
                                    </a:rPr>
                                    <m:t>𝑗</m:t>
                                  </m:r>
                                </m:sub>
                              </m:sSub>
                            </m:e>
                          </m:d>
                        </m:num>
                        <m:den>
                          <m:rad>
                            <m:radPr>
                              <m:degHide m:val="on"/>
                              <m:ctrlPr>
                                <a:rPr lang="zh-CN" altLang="zh-CN" sz="2400" i="1">
                                  <a:latin typeface="Cambria Math"/>
                                </a:rPr>
                              </m:ctrlPr>
                            </m:radPr>
                            <m:deg/>
                            <m:e>
                              <m:nary>
                                <m:naryPr>
                                  <m:chr m:val="∑"/>
                                  <m:limLoc m:val="undOvr"/>
                                  <m:subHide m:val="on"/>
                                  <m:supHide m:val="on"/>
                                  <m:ctrlPr>
                                    <a:rPr lang="zh-CN" altLang="zh-CN" sz="2400" i="1">
                                      <a:latin typeface="Cambria Math"/>
                                    </a:rPr>
                                  </m:ctrlPr>
                                </m:naryPr>
                                <m:sub/>
                                <m:sup/>
                                <m:e>
                                  <m:r>
                                    <a:rPr lang="en-US" altLang="zh-CN" sz="2400">
                                      <a:latin typeface="Cambria Math"/>
                                    </a:rPr>
                                    <m:t>‍</m:t>
                                  </m:r>
                                </m:e>
                              </m:nary>
                              <m:sSup>
                                <m:sSupPr>
                                  <m:ctrlPr>
                                    <a:rPr lang="zh-CN" altLang="zh-CN" sz="2400" i="1">
                                      <a:latin typeface="Cambria Math"/>
                                    </a:rPr>
                                  </m:ctrlPr>
                                </m:sSupPr>
                                <m:e>
                                  <m:d>
                                    <m:dPr>
                                      <m:ctrlPr>
                                        <a:rPr lang="zh-CN" altLang="zh-CN" sz="2400" i="1">
                                          <a:latin typeface="Cambria Math"/>
                                        </a:rPr>
                                      </m:ctrlPr>
                                    </m:dPr>
                                    <m:e>
                                      <m:sSub>
                                        <m:sSubPr>
                                          <m:ctrlPr>
                                            <a:rPr lang="zh-CN" altLang="zh-CN" sz="2400" b="1" i="1">
                                              <a:latin typeface="Cambria Math"/>
                                            </a:rPr>
                                          </m:ctrlPr>
                                        </m:sSubPr>
                                        <m:e>
                                          <m:r>
                                            <a:rPr lang="en-US" altLang="zh-CN" sz="2400" b="1" i="1">
                                              <a:latin typeface="Cambria Math"/>
                                            </a:rPr>
                                            <m:t>𝒗</m:t>
                                          </m:r>
                                        </m:e>
                                        <m:sub>
                                          <m:r>
                                            <a:rPr lang="en-US" altLang="zh-CN" sz="2400" b="1" i="1">
                                              <a:latin typeface="Cambria Math"/>
                                            </a:rPr>
                                            <m:t>𝒊</m:t>
                                          </m:r>
                                        </m:sub>
                                      </m:sSub>
                                      <m:r>
                                        <a:rPr lang="en-US" altLang="zh-CN" sz="2400" i="1">
                                          <a:latin typeface="Cambria Math"/>
                                        </a:rPr>
                                        <m:t>−</m:t>
                                      </m:r>
                                      <m:sSub>
                                        <m:sSubPr>
                                          <m:ctrlPr>
                                            <a:rPr lang="zh-CN" altLang="zh-CN" sz="2400" i="1">
                                              <a:latin typeface="Cambria Math"/>
                                            </a:rPr>
                                          </m:ctrlPr>
                                        </m:sSubPr>
                                        <m:e>
                                          <m:acc>
                                            <m:accPr>
                                              <m:chr m:val="̅"/>
                                              <m:ctrlPr>
                                                <a:rPr lang="zh-CN" altLang="zh-CN" sz="2400" i="1">
                                                  <a:latin typeface="Cambria Math"/>
                                                </a:rPr>
                                              </m:ctrlPr>
                                            </m:accPr>
                                            <m:e>
                                              <m:r>
                                                <a:rPr lang="en-US" altLang="zh-CN" sz="2400" i="1">
                                                  <a:latin typeface="Cambria Math"/>
                                                </a:rPr>
                                                <m:t>𝑣</m:t>
                                              </m:r>
                                            </m:e>
                                          </m:acc>
                                        </m:e>
                                        <m:sub>
                                          <m:r>
                                            <a:rPr lang="en-US" altLang="zh-CN" sz="2400" i="1">
                                              <a:latin typeface="Cambria Math"/>
                                            </a:rPr>
                                            <m:t>𝑖</m:t>
                                          </m:r>
                                        </m:sub>
                                      </m:sSub>
                                    </m:e>
                                  </m:d>
                                </m:e>
                                <m:sup>
                                  <m:r>
                                    <a:rPr lang="en-US" altLang="zh-CN" sz="2400">
                                      <a:latin typeface="Cambria Math"/>
                                    </a:rPr>
                                    <m:t>2</m:t>
                                  </m:r>
                                </m:sup>
                              </m:sSup>
                              <m:nary>
                                <m:naryPr>
                                  <m:chr m:val="∑"/>
                                  <m:limLoc m:val="undOvr"/>
                                  <m:subHide m:val="on"/>
                                  <m:supHide m:val="on"/>
                                  <m:ctrlPr>
                                    <a:rPr lang="zh-CN" altLang="zh-CN" sz="2400" i="1">
                                      <a:latin typeface="Cambria Math"/>
                                    </a:rPr>
                                  </m:ctrlPr>
                                </m:naryPr>
                                <m:sub/>
                                <m:sup/>
                                <m:e>
                                  <m:r>
                                    <a:rPr lang="en-US" altLang="zh-CN" sz="2400">
                                      <a:latin typeface="Cambria Math"/>
                                    </a:rPr>
                                    <m:t>‍</m:t>
                                  </m:r>
                                </m:e>
                              </m:nary>
                              <m:sSup>
                                <m:sSupPr>
                                  <m:ctrlPr>
                                    <a:rPr lang="zh-CN" altLang="zh-CN" sz="2400" i="1">
                                      <a:latin typeface="Cambria Math"/>
                                    </a:rPr>
                                  </m:ctrlPr>
                                </m:sSupPr>
                                <m:e>
                                  <m:d>
                                    <m:dPr>
                                      <m:ctrlPr>
                                        <a:rPr lang="zh-CN" altLang="zh-CN" sz="2400" i="1">
                                          <a:latin typeface="Cambria Math"/>
                                        </a:rPr>
                                      </m:ctrlPr>
                                    </m:dPr>
                                    <m:e>
                                      <m:sSub>
                                        <m:sSubPr>
                                          <m:ctrlPr>
                                            <a:rPr lang="zh-CN" altLang="zh-CN" sz="2400" b="1" i="1">
                                              <a:latin typeface="Cambria Math"/>
                                            </a:rPr>
                                          </m:ctrlPr>
                                        </m:sSubPr>
                                        <m:e>
                                          <m:r>
                                            <a:rPr lang="en-US" altLang="zh-CN" sz="2400" b="1" i="1">
                                              <a:latin typeface="Cambria Math"/>
                                            </a:rPr>
                                            <m:t>𝒗</m:t>
                                          </m:r>
                                        </m:e>
                                        <m:sub>
                                          <m:r>
                                            <a:rPr lang="en-US" altLang="zh-CN" sz="2400" b="1" i="1">
                                              <a:latin typeface="Cambria Math"/>
                                            </a:rPr>
                                            <m:t>𝒋</m:t>
                                          </m:r>
                                        </m:sub>
                                      </m:sSub>
                                      <m:r>
                                        <a:rPr lang="en-US" altLang="zh-CN" sz="2400" i="1">
                                          <a:latin typeface="Cambria Math"/>
                                        </a:rPr>
                                        <m:t>−</m:t>
                                      </m:r>
                                      <m:sSub>
                                        <m:sSubPr>
                                          <m:ctrlPr>
                                            <a:rPr lang="zh-CN" altLang="zh-CN" sz="2400" i="1">
                                              <a:latin typeface="Cambria Math"/>
                                            </a:rPr>
                                          </m:ctrlPr>
                                        </m:sSubPr>
                                        <m:e>
                                          <m:acc>
                                            <m:accPr>
                                              <m:chr m:val="̅"/>
                                              <m:ctrlPr>
                                                <a:rPr lang="zh-CN" altLang="zh-CN" sz="2400" i="1">
                                                  <a:latin typeface="Cambria Math"/>
                                                </a:rPr>
                                              </m:ctrlPr>
                                            </m:accPr>
                                            <m:e>
                                              <m:r>
                                                <a:rPr lang="en-US" altLang="zh-CN" sz="2400" i="1">
                                                  <a:latin typeface="Cambria Math"/>
                                                </a:rPr>
                                                <m:t>𝑣</m:t>
                                              </m:r>
                                            </m:e>
                                          </m:acc>
                                        </m:e>
                                        <m:sub>
                                          <m:r>
                                            <a:rPr lang="en-US" altLang="zh-CN" sz="2400" i="1">
                                              <a:latin typeface="Cambria Math"/>
                                            </a:rPr>
                                            <m:t>𝑗</m:t>
                                          </m:r>
                                        </m:sub>
                                      </m:sSub>
                                    </m:e>
                                  </m:d>
                                </m:e>
                                <m:sup>
                                  <m:r>
                                    <a:rPr lang="en-US" altLang="zh-CN" sz="2400">
                                      <a:latin typeface="Cambria Math"/>
                                    </a:rPr>
                                    <m:t>2</m:t>
                                  </m:r>
                                </m:sup>
                              </m:sSup>
                            </m:e>
                          </m:rad>
                        </m:den>
                      </m:f>
                    </m:oMath>
                  </m:oMathPara>
                </a14:m>
                <a:endParaRPr lang="en-US" altLang="zh-CN" sz="2400" dirty="0"/>
              </a:p>
              <a:p>
                <a14:m>
                  <m:oMath xmlns:m="http://schemas.openxmlformats.org/officeDocument/2006/math">
                    <m:sSub>
                      <m:sSubPr>
                        <m:ctrlPr>
                          <a:rPr lang="zh-CN" altLang="zh-CN" sz="2400" b="1" i="1">
                            <a:latin typeface="Cambria Math"/>
                          </a:rPr>
                        </m:ctrlPr>
                      </m:sSubPr>
                      <m:e>
                        <m:r>
                          <a:rPr lang="en-US" altLang="zh-CN" sz="2400" b="1" i="1">
                            <a:latin typeface="Cambria Math"/>
                          </a:rPr>
                          <m:t>𝒗</m:t>
                        </m:r>
                      </m:e>
                      <m:sub>
                        <m:r>
                          <a:rPr lang="en-US" altLang="zh-CN" sz="2400" b="1" i="1">
                            <a:latin typeface="Cambria Math"/>
                          </a:rPr>
                          <m:t>𝒊</m:t>
                        </m:r>
                      </m:sub>
                    </m:sSub>
                    <m:r>
                      <a:rPr lang="en-US" altLang="zh-CN" sz="2400" b="0" i="1" smtClean="0">
                        <a:latin typeface="Cambria Math"/>
                      </a:rPr>
                      <m:t>=</m:t>
                    </m:r>
                    <m:sSup>
                      <m:sSupPr>
                        <m:ctrlPr>
                          <a:rPr lang="en-US" altLang="zh-CN" sz="2400" b="0" i="1" dirty="0" smtClean="0">
                            <a:latin typeface="Cambria Math"/>
                          </a:rPr>
                        </m:ctrlPr>
                      </m:sSupPr>
                      <m:e>
                        <m:d>
                          <m:dPr>
                            <m:ctrlPr>
                              <a:rPr lang="en-US" altLang="zh-CN" sz="2400" i="1" dirty="0">
                                <a:latin typeface="Cambria Math"/>
                              </a:rPr>
                            </m:ctrlPr>
                          </m:dPr>
                          <m:e>
                            <m:sSub>
                              <m:sSubPr>
                                <m:ctrlPr>
                                  <a:rPr lang="en-US" altLang="zh-CN" sz="2400" i="1" dirty="0">
                                    <a:latin typeface="Cambria Math"/>
                                  </a:rPr>
                                </m:ctrlPr>
                              </m:sSubPr>
                              <m:e>
                                <m:r>
                                  <a:rPr lang="en-US" altLang="zh-CN" sz="2400" i="1" dirty="0">
                                    <a:latin typeface="Cambria Math"/>
                                  </a:rPr>
                                  <m:t>𝑣</m:t>
                                </m:r>
                              </m:e>
                              <m:sub>
                                <m:r>
                                  <a:rPr lang="en-US" altLang="zh-CN" sz="2400" i="1" dirty="0">
                                    <a:latin typeface="Cambria Math"/>
                                  </a:rPr>
                                  <m:t>𝑖</m:t>
                                </m:r>
                                <m:r>
                                  <a:rPr lang="en-US" altLang="zh-CN" sz="2400" i="1" dirty="0">
                                    <a:latin typeface="Cambria Math"/>
                                  </a:rPr>
                                  <m:t>1</m:t>
                                </m:r>
                              </m:sub>
                            </m:sSub>
                            <m:r>
                              <a:rPr lang="en-US" altLang="zh-CN" sz="2400" i="1" dirty="0">
                                <a:latin typeface="Cambria Math"/>
                              </a:rPr>
                              <m:t>,</m:t>
                            </m:r>
                            <m:sSub>
                              <m:sSubPr>
                                <m:ctrlPr>
                                  <a:rPr lang="en-US" altLang="zh-CN" sz="2400" i="1" dirty="0">
                                    <a:latin typeface="Cambria Math"/>
                                  </a:rPr>
                                </m:ctrlPr>
                              </m:sSubPr>
                              <m:e>
                                <m:r>
                                  <a:rPr lang="en-US" altLang="zh-CN" sz="2400" i="1" dirty="0">
                                    <a:latin typeface="Cambria Math"/>
                                  </a:rPr>
                                  <m:t>𝑣</m:t>
                                </m:r>
                              </m:e>
                              <m:sub>
                                <m:r>
                                  <a:rPr lang="en-US" altLang="zh-CN" sz="2400" i="1" dirty="0">
                                    <a:latin typeface="Cambria Math"/>
                                  </a:rPr>
                                  <m:t>𝑖</m:t>
                                </m:r>
                                <m:r>
                                  <a:rPr lang="en-US" altLang="zh-CN" sz="2400" i="1" dirty="0">
                                    <a:latin typeface="Cambria Math"/>
                                  </a:rPr>
                                  <m:t>2</m:t>
                                </m:r>
                              </m:sub>
                            </m:sSub>
                            <m:r>
                              <a:rPr lang="en-US" altLang="zh-CN" sz="2400" i="1" dirty="0">
                                <a:latin typeface="Cambria Math"/>
                              </a:rPr>
                              <m:t>, …, </m:t>
                            </m:r>
                            <m:sSub>
                              <m:sSubPr>
                                <m:ctrlPr>
                                  <a:rPr lang="en-US" altLang="zh-CN" sz="2400" i="1" dirty="0">
                                    <a:latin typeface="Cambria Math"/>
                                  </a:rPr>
                                </m:ctrlPr>
                              </m:sSubPr>
                              <m:e>
                                <m:r>
                                  <a:rPr lang="en-US" altLang="zh-CN" sz="2400" i="1" dirty="0">
                                    <a:latin typeface="Cambria Math"/>
                                  </a:rPr>
                                  <m:t>𝑣</m:t>
                                </m:r>
                              </m:e>
                              <m:sub>
                                <m:r>
                                  <a:rPr lang="en-US" altLang="zh-CN" sz="2400" i="1" dirty="0">
                                    <a:latin typeface="Cambria Math"/>
                                  </a:rPr>
                                  <m:t>𝑖𝐿</m:t>
                                </m:r>
                              </m:sub>
                            </m:sSub>
                          </m:e>
                        </m:d>
                      </m:e>
                      <m:sup>
                        <m:r>
                          <a:rPr lang="en-US" altLang="zh-CN" sz="2400" b="0" i="1" dirty="0" smtClean="0">
                            <a:latin typeface="Cambria Math"/>
                          </a:rPr>
                          <m:t>𝑇</m:t>
                        </m:r>
                      </m:sup>
                    </m:sSup>
                    <m:r>
                      <a:rPr lang="en-US" altLang="zh-CN" sz="2400" b="0" i="1" dirty="0" smtClean="0">
                        <a:latin typeface="Cambria Math"/>
                      </a:rPr>
                      <m:t>, </m:t>
                    </m:r>
                    <m:r>
                      <a:rPr lang="en-US" altLang="zh-CN" sz="2400" b="0" i="1" dirty="0" smtClean="0">
                        <a:latin typeface="Cambria Math"/>
                      </a:rPr>
                      <m:t>𝑖</m:t>
                    </m:r>
                    <m:r>
                      <a:rPr lang="en-US" altLang="zh-CN" sz="2400" b="0" i="1" dirty="0" smtClean="0">
                        <a:latin typeface="Cambria Math"/>
                      </a:rPr>
                      <m:t>=(1, 2, …,</m:t>
                    </m:r>
                    <m:r>
                      <a:rPr lang="en-US" altLang="zh-CN" sz="2400" b="0" i="1" dirty="0" smtClean="0">
                        <a:latin typeface="Cambria Math"/>
                      </a:rPr>
                      <m:t>𝑁</m:t>
                    </m:r>
                    <m:r>
                      <a:rPr lang="en-US" altLang="zh-CN" sz="2400" b="0" i="1" dirty="0" smtClean="0">
                        <a:latin typeface="Cambria Math"/>
                      </a:rPr>
                      <m:t>)</m:t>
                    </m:r>
                  </m:oMath>
                </a14:m>
                <a:r>
                  <a:rPr lang="en-US" altLang="zh-CN" sz="2400" dirty="0" smtClean="0"/>
                  <a:t>: BOLD</a:t>
                </a:r>
                <a:r>
                  <a:rPr lang="zh-CN" altLang="en-US" sz="2400" dirty="0" smtClean="0"/>
                  <a:t> </a:t>
                </a:r>
                <a:r>
                  <a:rPr lang="en-US" altLang="zh-CN" sz="2400" dirty="0" smtClean="0"/>
                  <a:t>signal </a:t>
                </a:r>
                <a14:m>
                  <m:oMath xmlns:m="http://schemas.openxmlformats.org/officeDocument/2006/math">
                    <m:r>
                      <a:rPr lang="en-US" altLang="zh-CN" sz="2400" i="1">
                        <a:latin typeface="Cambria Math"/>
                      </a:rPr>
                      <m:t>𝑖</m:t>
                    </m:r>
                  </m:oMath>
                </a14:m>
                <a:r>
                  <a:rPr lang="en-US" altLang="zh-CN" sz="2400" dirty="0" smtClean="0"/>
                  <a:t>.</a:t>
                </a:r>
              </a:p>
              <a:p>
                <a:r>
                  <a:rPr lang="en-US" altLang="zh-CN" sz="2400" dirty="0" smtClean="0"/>
                  <a:t>[</a:t>
                </a:r>
                <a:r>
                  <a:rPr lang="en-US" altLang="zh-CN" sz="2400" dirty="0" err="1" smtClean="0"/>
                  <a:t>Gembris</a:t>
                </a:r>
                <a:r>
                  <a:rPr lang="en-US" altLang="zh-CN" sz="2400" dirty="0" smtClean="0"/>
                  <a:t> 2010]: straight forward implementation.</a:t>
                </a:r>
              </a:p>
              <a:p>
                <a14:m>
                  <m:oMath xmlns:m="http://schemas.openxmlformats.org/officeDocument/2006/math">
                    <m:nary>
                      <m:naryPr>
                        <m:chr m:val="∑"/>
                        <m:limLoc m:val="undOvr"/>
                        <m:subHide m:val="on"/>
                        <m:supHide m:val="on"/>
                        <m:ctrlPr>
                          <a:rPr lang="zh-CN" altLang="zh-CN" sz="2400" i="1">
                            <a:latin typeface="Cambria Math"/>
                          </a:rPr>
                        </m:ctrlPr>
                      </m:naryPr>
                      <m:sub/>
                      <m:sup/>
                      <m:e>
                        <m:r>
                          <a:rPr lang="en-US" altLang="zh-CN" sz="2400">
                            <a:latin typeface="Cambria Math"/>
                          </a:rPr>
                          <m:t>‍</m:t>
                        </m:r>
                      </m:e>
                    </m:nary>
                    <m:d>
                      <m:dPr>
                        <m:ctrlPr>
                          <a:rPr lang="zh-CN" altLang="zh-CN" sz="2400" i="1">
                            <a:latin typeface="Cambria Math"/>
                          </a:rPr>
                        </m:ctrlPr>
                      </m:dPr>
                      <m:e>
                        <m:sSub>
                          <m:sSubPr>
                            <m:ctrlPr>
                              <a:rPr lang="zh-CN" altLang="zh-CN" sz="2400" b="1" i="1">
                                <a:latin typeface="Cambria Math"/>
                              </a:rPr>
                            </m:ctrlPr>
                          </m:sSubPr>
                          <m:e>
                            <m:r>
                              <a:rPr lang="en-US" altLang="zh-CN" sz="2400" b="1" i="1">
                                <a:latin typeface="Cambria Math"/>
                              </a:rPr>
                              <m:t>𝒗</m:t>
                            </m:r>
                          </m:e>
                          <m:sub>
                            <m:r>
                              <a:rPr lang="en-US" altLang="zh-CN" sz="2400" b="1" i="1">
                                <a:latin typeface="Cambria Math"/>
                              </a:rPr>
                              <m:t>𝒊</m:t>
                            </m:r>
                          </m:sub>
                        </m:sSub>
                        <m:r>
                          <a:rPr lang="en-US" altLang="zh-CN" sz="2400" i="1">
                            <a:latin typeface="Cambria Math"/>
                          </a:rPr>
                          <m:t>−</m:t>
                        </m:r>
                        <m:sSub>
                          <m:sSubPr>
                            <m:ctrlPr>
                              <a:rPr lang="zh-CN" altLang="zh-CN" sz="2400" i="1">
                                <a:latin typeface="Cambria Math"/>
                              </a:rPr>
                            </m:ctrlPr>
                          </m:sSubPr>
                          <m:e>
                            <m:acc>
                              <m:accPr>
                                <m:chr m:val="̅"/>
                                <m:ctrlPr>
                                  <a:rPr lang="zh-CN" altLang="zh-CN" sz="2400" i="1">
                                    <a:latin typeface="Cambria Math"/>
                                  </a:rPr>
                                </m:ctrlPr>
                              </m:accPr>
                              <m:e>
                                <m:r>
                                  <a:rPr lang="en-US" altLang="zh-CN" sz="2400" i="1">
                                    <a:latin typeface="Cambria Math"/>
                                  </a:rPr>
                                  <m:t>𝑣</m:t>
                                </m:r>
                              </m:e>
                            </m:acc>
                          </m:e>
                          <m:sub>
                            <m:r>
                              <a:rPr lang="en-US" altLang="zh-CN" sz="2400" i="1">
                                <a:latin typeface="Cambria Math"/>
                              </a:rPr>
                              <m:t>𝑖</m:t>
                            </m:r>
                          </m:sub>
                        </m:sSub>
                      </m:e>
                    </m:d>
                    <m:d>
                      <m:dPr>
                        <m:ctrlPr>
                          <a:rPr lang="zh-CN" altLang="zh-CN" sz="2400" i="1">
                            <a:latin typeface="Cambria Math"/>
                          </a:rPr>
                        </m:ctrlPr>
                      </m:dPr>
                      <m:e>
                        <m:sSub>
                          <m:sSubPr>
                            <m:ctrlPr>
                              <a:rPr lang="zh-CN" altLang="zh-CN" sz="2400" b="1" i="1">
                                <a:latin typeface="Cambria Math"/>
                              </a:rPr>
                            </m:ctrlPr>
                          </m:sSubPr>
                          <m:e>
                            <m:r>
                              <a:rPr lang="en-US" altLang="zh-CN" sz="2400" b="1" i="1">
                                <a:latin typeface="Cambria Math"/>
                              </a:rPr>
                              <m:t>𝒗</m:t>
                            </m:r>
                          </m:e>
                          <m:sub>
                            <m:r>
                              <a:rPr lang="en-US" altLang="zh-CN" sz="2400" b="1" i="1">
                                <a:latin typeface="Cambria Math"/>
                              </a:rPr>
                              <m:t>𝒋</m:t>
                            </m:r>
                          </m:sub>
                        </m:sSub>
                        <m:r>
                          <a:rPr lang="en-US" altLang="zh-CN" sz="2400" i="1">
                            <a:latin typeface="Cambria Math"/>
                          </a:rPr>
                          <m:t>−</m:t>
                        </m:r>
                        <m:sSub>
                          <m:sSubPr>
                            <m:ctrlPr>
                              <a:rPr lang="zh-CN" altLang="zh-CN" sz="2400" i="1">
                                <a:latin typeface="Cambria Math"/>
                              </a:rPr>
                            </m:ctrlPr>
                          </m:sSubPr>
                          <m:e>
                            <m:acc>
                              <m:accPr>
                                <m:chr m:val="̅"/>
                                <m:ctrlPr>
                                  <a:rPr lang="zh-CN" altLang="zh-CN" sz="2400" i="1">
                                    <a:latin typeface="Cambria Math"/>
                                  </a:rPr>
                                </m:ctrlPr>
                              </m:accPr>
                              <m:e>
                                <m:r>
                                  <a:rPr lang="en-US" altLang="zh-CN" sz="2400" i="1">
                                    <a:latin typeface="Cambria Math"/>
                                  </a:rPr>
                                  <m:t>𝑣</m:t>
                                </m:r>
                              </m:e>
                            </m:acc>
                          </m:e>
                          <m:sub>
                            <m:r>
                              <a:rPr lang="en-US" altLang="zh-CN" sz="2400" i="1">
                                <a:latin typeface="Cambria Math"/>
                              </a:rPr>
                              <m:t>𝑗</m:t>
                            </m:r>
                          </m:sub>
                        </m:sSub>
                      </m:e>
                    </m:d>
                    <m:r>
                      <a:rPr lang="en-US" altLang="zh-CN" sz="2400" b="0" i="1" smtClean="0">
                        <a:latin typeface="Cambria Math"/>
                      </a:rPr>
                      <m:t>:</m:t>
                    </m:r>
                  </m:oMath>
                </a14:m>
                <a:endParaRPr lang="en-US" altLang="zh-CN" sz="2400" b="0" dirty="0" smtClean="0"/>
              </a:p>
              <a:p>
                <a:pPr lvl="1"/>
                <a:r>
                  <a:rPr lang="en-US" altLang="zh-CN" dirty="0" smtClean="0"/>
                  <a:t>Matrix Multiplication: </a:t>
                </a:r>
                <a14:m>
                  <m:oMath xmlns:m="http://schemas.openxmlformats.org/officeDocument/2006/math">
                    <m:r>
                      <a:rPr lang="en-US" altLang="zh-CN" b="1" i="1">
                        <a:latin typeface="Cambria Math"/>
                      </a:rPr>
                      <m:t>𝑹</m:t>
                    </m:r>
                    <m:r>
                      <a:rPr lang="en-US" altLang="zh-CN" i="1">
                        <a:latin typeface="Cambria Math"/>
                      </a:rPr>
                      <m:t>=</m:t>
                    </m:r>
                    <m:sSup>
                      <m:sSupPr>
                        <m:ctrlPr>
                          <a:rPr lang="en-US" altLang="zh-CN" i="1">
                            <a:latin typeface="Cambria Math"/>
                          </a:rPr>
                        </m:ctrlPr>
                      </m:sSupPr>
                      <m:e>
                        <m:r>
                          <a:rPr lang="en-US" altLang="zh-CN" b="1" i="1">
                            <a:latin typeface="Cambria Math"/>
                          </a:rPr>
                          <m:t>𝑽</m:t>
                        </m:r>
                      </m:e>
                      <m:sup>
                        <m:r>
                          <a:rPr lang="en-US" altLang="zh-CN" i="1">
                            <a:latin typeface="Cambria Math"/>
                          </a:rPr>
                          <m:t>𝑇</m:t>
                        </m:r>
                      </m:sup>
                    </m:sSup>
                    <m:r>
                      <a:rPr lang="en-US" altLang="zh-CN" b="1" i="1">
                        <a:latin typeface="Cambria Math"/>
                      </a:rPr>
                      <m:t>𝑽</m:t>
                    </m:r>
                    <m:r>
                      <a:rPr lang="en-US" altLang="zh-CN">
                        <a:latin typeface="Cambria Math"/>
                      </a:rPr>
                      <m:t>, </m:t>
                    </m:r>
                    <m:r>
                      <a:rPr lang="en-US" altLang="zh-CN" b="0" i="0" smtClean="0">
                        <a:latin typeface="Cambria Math"/>
                      </a:rPr>
                      <m:t> </m:t>
                    </m:r>
                    <m:r>
                      <a:rPr lang="en-US" altLang="zh-CN" b="1" i="1">
                        <a:latin typeface="Cambria Math"/>
                      </a:rPr>
                      <m:t>𝑽</m:t>
                    </m:r>
                    <m:r>
                      <a:rPr lang="en-US" altLang="zh-CN" b="1" i="1">
                        <a:latin typeface="Cambria Math"/>
                      </a:rPr>
                      <m:t>=(</m:t>
                    </m:r>
                    <m:sSub>
                      <m:sSubPr>
                        <m:ctrlPr>
                          <a:rPr lang="en-US" altLang="zh-CN" b="1" i="1">
                            <a:latin typeface="Cambria Math"/>
                          </a:rPr>
                        </m:ctrlPr>
                      </m:sSubPr>
                      <m:e>
                        <m:r>
                          <a:rPr lang="en-US" altLang="zh-CN" b="1" i="1">
                            <a:latin typeface="Cambria Math"/>
                          </a:rPr>
                          <m:t>𝒗</m:t>
                        </m:r>
                      </m:e>
                      <m:sub>
                        <m:r>
                          <a:rPr lang="en-US" altLang="zh-CN" b="1" i="1">
                            <a:latin typeface="Cambria Math"/>
                          </a:rPr>
                          <m:t>𝟏</m:t>
                        </m:r>
                      </m:sub>
                    </m:sSub>
                    <m:r>
                      <a:rPr lang="en-US" altLang="zh-CN" b="1" i="1">
                        <a:latin typeface="Cambria Math"/>
                      </a:rPr>
                      <m:t>, </m:t>
                    </m:r>
                    <m:sSub>
                      <m:sSubPr>
                        <m:ctrlPr>
                          <a:rPr lang="en-US" altLang="zh-CN" b="1" i="1">
                            <a:latin typeface="Cambria Math"/>
                          </a:rPr>
                        </m:ctrlPr>
                      </m:sSubPr>
                      <m:e>
                        <m:r>
                          <a:rPr lang="en-US" altLang="zh-CN" b="1" i="1">
                            <a:latin typeface="Cambria Math"/>
                          </a:rPr>
                          <m:t>𝒗</m:t>
                        </m:r>
                      </m:e>
                      <m:sub>
                        <m:r>
                          <a:rPr lang="en-US" altLang="zh-CN" b="1" i="1">
                            <a:latin typeface="Cambria Math"/>
                          </a:rPr>
                          <m:t>𝟐</m:t>
                        </m:r>
                      </m:sub>
                    </m:sSub>
                    <m:r>
                      <a:rPr lang="en-US" altLang="zh-CN" b="1" i="1">
                        <a:latin typeface="Cambria Math"/>
                      </a:rPr>
                      <m:t>, …,</m:t>
                    </m:r>
                    <m:sSub>
                      <m:sSubPr>
                        <m:ctrlPr>
                          <a:rPr lang="en-US" altLang="zh-CN" b="1" i="1">
                            <a:latin typeface="Cambria Math"/>
                          </a:rPr>
                        </m:ctrlPr>
                      </m:sSubPr>
                      <m:e>
                        <m:r>
                          <a:rPr lang="en-US" altLang="zh-CN" b="1" i="1">
                            <a:latin typeface="Cambria Math"/>
                          </a:rPr>
                          <m:t>𝒗</m:t>
                        </m:r>
                      </m:e>
                      <m:sub>
                        <m:r>
                          <a:rPr lang="en-US" altLang="zh-CN" b="1" i="1">
                            <a:latin typeface="Cambria Math"/>
                          </a:rPr>
                          <m:t>𝑵</m:t>
                        </m:r>
                      </m:sub>
                    </m:sSub>
                    <m:r>
                      <a:rPr lang="en-US" altLang="zh-CN" b="1" i="1">
                        <a:latin typeface="Cambria Math"/>
                      </a:rPr>
                      <m:t>)</m:t>
                    </m:r>
                  </m:oMath>
                </a14:m>
                <a:endParaRPr lang="en-US" altLang="zh-CN" dirty="0"/>
              </a:p>
              <a:p>
                <a:pPr lvl="1"/>
                <a:r>
                  <a:rPr lang="en-US" altLang="zh-CN" dirty="0"/>
                  <a:t>O</a:t>
                </a:r>
                <a:r>
                  <a:rPr lang="en-US" altLang="zh-CN" dirty="0" smtClean="0"/>
                  <a:t>ne thread 16*16 numbers </a:t>
                </a:r>
                <a:r>
                  <a:rPr lang="en-US" altLang="zh-CN" dirty="0" smtClean="0">
                    <a:sym typeface="Wingdings" pitchFamily="2" charset="2"/>
                  </a:rPr>
                  <a:t> </a:t>
                </a:r>
                <a:r>
                  <a:rPr lang="en-US" altLang="zh-CN" dirty="0" smtClean="0"/>
                  <a:t>data reuse in registers</a:t>
                </a:r>
              </a:p>
              <a:p>
                <a:pPr lvl="1"/>
                <a:r>
                  <a:rPr lang="en-US" altLang="zh-CN" dirty="0" smtClean="0"/>
                  <a:t>1400 </a:t>
                </a:r>
                <a:r>
                  <a:rPr lang="en-US" altLang="zh-CN" dirty="0" err="1"/>
                  <a:t>Gflop</a:t>
                </a:r>
                <a:r>
                  <a:rPr lang="en-US" altLang="zh-CN" dirty="0"/>
                  <a:t>/s on AMD </a:t>
                </a:r>
                <a:r>
                  <a:rPr lang="en-US" altLang="zh-CN" dirty="0" smtClean="0"/>
                  <a:t>5870</a:t>
                </a:r>
              </a:p>
              <a:p>
                <a:pPr lvl="1"/>
                <a:r>
                  <a:rPr lang="en-US" altLang="zh-CN" dirty="0" smtClean="0"/>
                  <a:t>Computation is no longer the bottleneck (data transfer through PCIE is)</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196752"/>
                <a:ext cx="8291264" cy="5184576"/>
              </a:xfrm>
              <a:blipFill rotWithShape="1">
                <a:blip r:embed="rId3"/>
                <a:stretch>
                  <a:fillRect l="-956" t="-1528" r="-809"/>
                </a:stretch>
              </a:blipFill>
            </p:spPr>
            <p:txBody>
              <a:bodyPr/>
              <a:lstStyle/>
              <a:p>
                <a:r>
                  <a:rPr lang="zh-CN" altLang="en-US">
                    <a:noFill/>
                  </a:rPr>
                  <a:t> </a:t>
                </a:r>
              </a:p>
            </p:txBody>
          </p:sp>
        </mc:Fallback>
      </mc:AlternateContent>
      <p:sp>
        <p:nvSpPr>
          <p:cNvPr id="4" name="灯片编号占位符 3"/>
          <p:cNvSpPr>
            <a:spLocks noGrp="1"/>
          </p:cNvSpPr>
          <p:nvPr>
            <p:ph type="sldNum" sz="quarter" idx="10"/>
          </p:nvPr>
        </p:nvSpPr>
        <p:spPr/>
        <p:txBody>
          <a:bodyPr/>
          <a:lstStyle/>
          <a:p>
            <a:fld id="{B7F05CB5-CFA1-49B7-BF35-E470197A8F4E}" type="slidenum">
              <a:rPr lang="zh-CN" altLang="en-US" smtClean="0"/>
              <a:t>14</a:t>
            </a:fld>
            <a:endParaRPr lang="zh-CN" altLang="en-US"/>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8496" y="764704"/>
            <a:ext cx="2189968" cy="1224136"/>
          </a:xfrm>
          <a:prstGeom prst="rect">
            <a:avLst/>
          </a:prstGeom>
        </p:spPr>
      </p:pic>
    </p:spTree>
    <p:extLst>
      <p:ext uri="{BB962C8B-B14F-4D97-AF65-F5344CB8AC3E}">
        <p14:creationId xmlns:p14="http://schemas.microsoft.com/office/powerpoint/2010/main" val="1747552718"/>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Network Construction - scalability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196752"/>
                <a:ext cx="8291264" cy="5184576"/>
              </a:xfrm>
            </p:spPr>
            <p:txBody>
              <a:bodyPr>
                <a:normAutofit/>
              </a:bodyPr>
              <a:lstStyle/>
              <a:p>
                <a14:m>
                  <m:oMath xmlns:m="http://schemas.openxmlformats.org/officeDocument/2006/math">
                    <m:r>
                      <a:rPr lang="en-US" altLang="zh-CN" b="1" i="1" smtClean="0">
                        <a:latin typeface="Cambria Math"/>
                      </a:rPr>
                      <m:t>𝑹</m:t>
                    </m:r>
                    <m:r>
                      <a:rPr lang="en-US" altLang="zh-CN" i="1">
                        <a:latin typeface="Cambria Math"/>
                      </a:rPr>
                      <m:t>=</m:t>
                    </m:r>
                    <m:sSup>
                      <m:sSupPr>
                        <m:ctrlPr>
                          <a:rPr lang="en-US" altLang="zh-CN" i="1">
                            <a:latin typeface="Cambria Math"/>
                          </a:rPr>
                        </m:ctrlPr>
                      </m:sSupPr>
                      <m:e>
                        <m:r>
                          <a:rPr lang="en-US" altLang="zh-CN" b="1" i="1">
                            <a:latin typeface="Cambria Math"/>
                          </a:rPr>
                          <m:t>𝑽</m:t>
                        </m:r>
                      </m:e>
                      <m:sup>
                        <m:r>
                          <a:rPr lang="en-US" altLang="zh-CN" i="1">
                            <a:latin typeface="Cambria Math"/>
                          </a:rPr>
                          <m:t>𝑇</m:t>
                        </m:r>
                      </m:sup>
                    </m:sSup>
                    <m:r>
                      <a:rPr lang="en-US" altLang="zh-CN" b="1" i="1">
                        <a:latin typeface="Cambria Math"/>
                      </a:rPr>
                      <m:t>𝑽</m:t>
                    </m:r>
                  </m:oMath>
                </a14:m>
                <a:r>
                  <a:rPr lang="en-US" altLang="zh-CN" dirty="0" smtClean="0"/>
                  <a:t>.  But  </a:t>
                </a:r>
                <a14:m>
                  <m:oMath xmlns:m="http://schemas.openxmlformats.org/officeDocument/2006/math">
                    <m:r>
                      <a:rPr lang="en-US" altLang="zh-CN" b="1" i="1">
                        <a:latin typeface="Cambria Math"/>
                      </a:rPr>
                      <m:t>𝑹</m:t>
                    </m:r>
                  </m:oMath>
                </a14:m>
                <a:r>
                  <a:rPr lang="en-US" altLang="zh-CN" dirty="0" smtClean="0"/>
                  <a:t> exceeds graphic memory.</a:t>
                </a:r>
              </a:p>
              <a:p>
                <a:pPr marL="0" lvl="1" indent="0">
                  <a:buClr>
                    <a:schemeClr val="tx2"/>
                  </a:buClr>
                  <a:buSzTx/>
                  <a:buNone/>
                </a:pPr>
                <a:endParaRPr lang="en-US" altLang="zh-CN" b="1" i="1" dirty="0" smtClean="0">
                  <a:latin typeface="Cambria Math"/>
                </a:endParaRPr>
              </a:p>
              <a:p>
                <a:pPr marL="469900" lvl="1" indent="-469900">
                  <a:buClr>
                    <a:schemeClr val="tx2"/>
                  </a:buClr>
                  <a:buSzTx/>
                  <a:buFont typeface="Wingdings" pitchFamily="2" charset="2"/>
                  <a:buChar char="Ø"/>
                </a:pPr>
                <a:r>
                  <a:rPr lang="en-US" altLang="zh-CN" dirty="0" smtClean="0"/>
                  <a:t>Blocked matrix multiplication</a:t>
                </a:r>
                <a:r>
                  <a:rPr lang="en-US" altLang="zh-CN" b="1" dirty="0" smtClean="0"/>
                  <a:t>  </a:t>
                </a:r>
                <a14:m>
                  <m:oMath xmlns:m="http://schemas.openxmlformats.org/officeDocument/2006/math">
                    <m:r>
                      <a:rPr lang="en-US" altLang="zh-CN" b="1" i="1">
                        <a:latin typeface="Cambria Math"/>
                      </a:rPr>
                      <m:t>𝑽</m:t>
                    </m:r>
                    <m:r>
                      <a:rPr lang="en-US" altLang="zh-CN" b="0" i="1">
                        <a:latin typeface="Cambria Math"/>
                      </a:rPr>
                      <m:t>=(</m:t>
                    </m:r>
                    <m:sSub>
                      <m:sSubPr>
                        <m:ctrlPr>
                          <a:rPr lang="en-US" altLang="zh-CN" i="1">
                            <a:latin typeface="Cambria Math"/>
                          </a:rPr>
                        </m:ctrlPr>
                      </m:sSubPr>
                      <m:e>
                        <m:r>
                          <a:rPr lang="en-US" altLang="zh-CN" b="0" i="1" smtClean="0">
                            <a:latin typeface="Cambria Math"/>
                          </a:rPr>
                          <m:t>𝑉</m:t>
                        </m:r>
                      </m:e>
                      <m:sub>
                        <m:r>
                          <a:rPr lang="en-US" altLang="zh-CN" b="0" i="1">
                            <a:latin typeface="Cambria Math"/>
                          </a:rPr>
                          <m:t>1</m:t>
                        </m:r>
                      </m:sub>
                    </m:sSub>
                    <m:r>
                      <a:rPr lang="en-US" altLang="zh-CN" b="0" i="1">
                        <a:latin typeface="Cambria Math"/>
                      </a:rPr>
                      <m:t>, </m:t>
                    </m:r>
                    <m:sSub>
                      <m:sSubPr>
                        <m:ctrlPr>
                          <a:rPr lang="en-US" altLang="zh-CN" i="1">
                            <a:latin typeface="Cambria Math"/>
                          </a:rPr>
                        </m:ctrlPr>
                      </m:sSubPr>
                      <m:e>
                        <m:r>
                          <a:rPr lang="en-US" altLang="zh-CN" b="0" i="1" smtClean="0">
                            <a:latin typeface="Cambria Math"/>
                          </a:rPr>
                          <m:t>𝑉</m:t>
                        </m:r>
                      </m:e>
                      <m:sub>
                        <m:r>
                          <a:rPr lang="en-US" altLang="zh-CN" b="0" i="1">
                            <a:latin typeface="Cambria Math"/>
                          </a:rPr>
                          <m:t>2</m:t>
                        </m:r>
                      </m:sub>
                    </m:sSub>
                    <m:r>
                      <a:rPr lang="en-US" altLang="zh-CN" b="0" i="1">
                        <a:latin typeface="Cambria Math"/>
                      </a:rPr>
                      <m:t>, …,</m:t>
                    </m:r>
                    <m:sSub>
                      <m:sSubPr>
                        <m:ctrlPr>
                          <a:rPr lang="en-US" altLang="zh-CN" i="1">
                            <a:latin typeface="Cambria Math"/>
                          </a:rPr>
                        </m:ctrlPr>
                      </m:sSubPr>
                      <m:e>
                        <m:r>
                          <a:rPr lang="en-US" altLang="zh-CN" b="0" i="1" smtClean="0">
                            <a:latin typeface="Cambria Math"/>
                          </a:rPr>
                          <m:t>𝑉</m:t>
                        </m:r>
                      </m:e>
                      <m:sub>
                        <m:r>
                          <a:rPr lang="en-US" altLang="zh-CN" b="0" i="1" smtClean="0">
                            <a:latin typeface="Cambria Math"/>
                          </a:rPr>
                          <m:t>𝐷</m:t>
                        </m:r>
                      </m:sub>
                    </m:sSub>
                    <m:r>
                      <a:rPr lang="en-US" altLang="zh-CN" b="0" i="1" smtClean="0">
                        <a:latin typeface="Cambria Math"/>
                      </a:rPr>
                      <m:t>)</m:t>
                    </m:r>
                  </m:oMath>
                </a14:m>
                <a:endParaRPr lang="en-US" altLang="zh-CN" dirty="0"/>
              </a:p>
              <a:p>
                <a:pPr marL="0" lvl="1" indent="0">
                  <a:buClr>
                    <a:schemeClr val="tx2"/>
                  </a:buClr>
                  <a:buSzTx/>
                  <a:buNone/>
                </a:pPr>
                <a:endParaRPr lang="en-US" altLang="zh-CN" sz="2000" i="1" dirty="0" smtClean="0">
                  <a:latin typeface="Cambria Math"/>
                </a:endParaRPr>
              </a:p>
              <a:p>
                <a:pPr marL="0" lvl="1" indent="0">
                  <a:buClr>
                    <a:schemeClr val="tx2"/>
                  </a:buClr>
                  <a:buSzTx/>
                  <a:buNone/>
                </a:pPr>
                <a14:m>
                  <m:oMathPara xmlns:m="http://schemas.openxmlformats.org/officeDocument/2006/math">
                    <m:oMathParaPr>
                      <m:jc m:val="centerGroup"/>
                    </m:oMathParaPr>
                    <m:oMath xmlns:m="http://schemas.openxmlformats.org/officeDocument/2006/math">
                      <m:r>
                        <a:rPr lang="zh-CN" altLang="en-US" sz="2000" i="1">
                          <a:latin typeface="Cambria Math"/>
                        </a:rPr>
                        <m:t>𝑅</m:t>
                      </m:r>
                      <m:r>
                        <a:rPr lang="zh-CN" altLang="en-US" sz="2000">
                          <a:latin typeface="Cambria Math"/>
                        </a:rPr>
                        <m:t>=</m:t>
                      </m:r>
                      <m:sSup>
                        <m:sSupPr>
                          <m:ctrlPr>
                            <a:rPr lang="zh-CN" altLang="en-US" sz="2000" b="1" i="1">
                              <a:latin typeface="Cambria Math"/>
                            </a:rPr>
                          </m:ctrlPr>
                        </m:sSupPr>
                        <m:e>
                          <m:r>
                            <a:rPr lang="zh-CN" altLang="en-US" sz="2000" b="1" i="1">
                              <a:latin typeface="Cambria Math"/>
                            </a:rPr>
                            <m:t>𝑽</m:t>
                          </m:r>
                        </m:e>
                        <m:sup>
                          <m:r>
                            <a:rPr lang="zh-CN" altLang="en-US" sz="2000" b="1" i="1">
                              <a:latin typeface="Cambria Math"/>
                            </a:rPr>
                            <m:t>𝑻</m:t>
                          </m:r>
                        </m:sup>
                      </m:sSup>
                      <m:r>
                        <a:rPr lang="zh-CN" altLang="en-US" sz="2000" b="1" i="1">
                          <a:latin typeface="Cambria Math"/>
                        </a:rPr>
                        <m:t>𝑽</m:t>
                      </m:r>
                      <m:r>
                        <a:rPr lang="zh-CN" altLang="en-US" sz="2000">
                          <a:latin typeface="Cambria Math"/>
                        </a:rPr>
                        <m:t>=</m:t>
                      </m:r>
                      <m:d>
                        <m:dPr>
                          <m:ctrlPr>
                            <a:rPr lang="zh-CN" altLang="en-US" sz="2000" i="1">
                              <a:latin typeface="Cambria Math"/>
                            </a:rPr>
                          </m:ctrlPr>
                        </m:dPr>
                        <m:e>
                          <m:m>
                            <m:mPr>
                              <m:mcs>
                                <m:mc>
                                  <m:mcPr>
                                    <m:count m:val="1"/>
                                    <m:mcJc m:val="center"/>
                                  </m:mcPr>
                                </m:mc>
                              </m:mcs>
                              <m:ctrlPr>
                                <a:rPr lang="zh-CN" altLang="en-US" sz="2000" i="1">
                                  <a:latin typeface="Cambria Math"/>
                                </a:rPr>
                              </m:ctrlPr>
                            </m:mPr>
                            <m:mr>
                              <m:e>
                                <m:sSubSup>
                                  <m:sSubSupPr>
                                    <m:ctrlPr>
                                      <a:rPr lang="zh-CN" altLang="en-US" sz="2000" i="1">
                                        <a:latin typeface="Cambria Math"/>
                                      </a:rPr>
                                    </m:ctrlPr>
                                  </m:sSubSupPr>
                                  <m:e>
                                    <m:r>
                                      <a:rPr lang="zh-CN" altLang="en-US" sz="2000" i="1">
                                        <a:latin typeface="Cambria Math"/>
                                      </a:rPr>
                                      <m:t>𝑉</m:t>
                                    </m:r>
                                  </m:e>
                                  <m:sub>
                                    <m:r>
                                      <a:rPr lang="zh-CN" altLang="en-US" sz="2000">
                                        <a:latin typeface="Cambria Math"/>
                                      </a:rPr>
                                      <m:t>1</m:t>
                                    </m:r>
                                  </m:sub>
                                  <m:sup>
                                    <m:r>
                                      <a:rPr lang="zh-CN" altLang="en-US" sz="2000" i="1">
                                        <a:latin typeface="Cambria Math"/>
                                      </a:rPr>
                                      <m:t>𝑇</m:t>
                                    </m:r>
                                  </m:sup>
                                </m:sSubSup>
                              </m:e>
                            </m:mr>
                            <m:mr>
                              <m:e>
                                <m:sSubSup>
                                  <m:sSubSupPr>
                                    <m:ctrlPr>
                                      <a:rPr lang="zh-CN" altLang="en-US" sz="2000" i="1">
                                        <a:latin typeface="Cambria Math"/>
                                      </a:rPr>
                                    </m:ctrlPr>
                                  </m:sSubSupPr>
                                  <m:e>
                                    <m:r>
                                      <a:rPr lang="zh-CN" altLang="en-US" sz="2000" i="1">
                                        <a:latin typeface="Cambria Math"/>
                                      </a:rPr>
                                      <m:t>𝑉</m:t>
                                    </m:r>
                                  </m:e>
                                  <m:sub>
                                    <m:r>
                                      <a:rPr lang="zh-CN" altLang="en-US" sz="2000">
                                        <a:latin typeface="Cambria Math"/>
                                      </a:rPr>
                                      <m:t>2</m:t>
                                    </m:r>
                                  </m:sub>
                                  <m:sup>
                                    <m:r>
                                      <a:rPr lang="zh-CN" altLang="en-US" sz="2000" i="1">
                                        <a:latin typeface="Cambria Math"/>
                                      </a:rPr>
                                      <m:t>𝑇</m:t>
                                    </m:r>
                                  </m:sup>
                                </m:sSubSup>
                              </m:e>
                            </m:mr>
                            <m:mr>
                              <m:e>
                                <m:r>
                                  <a:rPr lang="zh-CN" altLang="en-US" sz="2000">
                                    <a:latin typeface="Cambria Math"/>
                                  </a:rPr>
                                  <m:t>⋮</m:t>
                                </m:r>
                              </m:e>
                            </m:mr>
                            <m:mr>
                              <m:e>
                                <m:sSubSup>
                                  <m:sSubSupPr>
                                    <m:ctrlPr>
                                      <a:rPr lang="zh-CN" altLang="en-US" sz="2000" i="1">
                                        <a:latin typeface="Cambria Math"/>
                                      </a:rPr>
                                    </m:ctrlPr>
                                  </m:sSubSupPr>
                                  <m:e>
                                    <m:r>
                                      <a:rPr lang="zh-CN" altLang="en-US" sz="2000" i="1">
                                        <a:latin typeface="Cambria Math"/>
                                      </a:rPr>
                                      <m:t>𝑉</m:t>
                                    </m:r>
                                  </m:e>
                                  <m:sub>
                                    <m:r>
                                      <a:rPr lang="zh-CN" altLang="en-US" sz="2000" i="1">
                                        <a:latin typeface="Cambria Math"/>
                                      </a:rPr>
                                      <m:t>𝐷</m:t>
                                    </m:r>
                                  </m:sub>
                                  <m:sup>
                                    <m:r>
                                      <a:rPr lang="zh-CN" altLang="en-US" sz="2000" i="1">
                                        <a:latin typeface="Cambria Math"/>
                                      </a:rPr>
                                      <m:t>𝑇</m:t>
                                    </m:r>
                                  </m:sup>
                                </m:sSubSup>
                              </m:e>
                            </m:mr>
                          </m:m>
                        </m:e>
                      </m:d>
                      <m:d>
                        <m:dPr>
                          <m:ctrlPr>
                            <a:rPr lang="zh-CN" altLang="en-US" sz="2000" i="1">
                              <a:latin typeface="Cambria Math"/>
                            </a:rPr>
                          </m:ctrlPr>
                        </m:dPr>
                        <m:e>
                          <m:m>
                            <m:mPr>
                              <m:mcs>
                                <m:mc>
                                  <m:mcPr>
                                    <m:count m:val="4"/>
                                    <m:mcJc m:val="center"/>
                                  </m:mcPr>
                                </m:mc>
                              </m:mcs>
                              <m:ctrlPr>
                                <a:rPr lang="zh-CN" altLang="en-US" sz="2000" i="1">
                                  <a:latin typeface="Cambria Math"/>
                                </a:rPr>
                              </m:ctrlPr>
                            </m:mPr>
                            <m:mr>
                              <m:e>
                                <m:sSub>
                                  <m:sSubPr>
                                    <m:ctrlPr>
                                      <a:rPr lang="zh-CN" altLang="en-US" sz="2000" i="1">
                                        <a:latin typeface="Cambria Math"/>
                                      </a:rPr>
                                    </m:ctrlPr>
                                  </m:sSubPr>
                                  <m:e>
                                    <m:r>
                                      <a:rPr lang="zh-CN" altLang="en-US" sz="2000" i="1">
                                        <a:latin typeface="Cambria Math"/>
                                      </a:rPr>
                                      <m:t>𝑉</m:t>
                                    </m:r>
                                  </m:e>
                                  <m:sub>
                                    <m:r>
                                      <a:rPr lang="zh-CN" altLang="en-US" sz="2000">
                                        <a:latin typeface="Cambria Math"/>
                                      </a:rPr>
                                      <m:t>1</m:t>
                                    </m:r>
                                  </m:sub>
                                </m:sSub>
                              </m:e>
                              <m:e>
                                <m:sSub>
                                  <m:sSubPr>
                                    <m:ctrlPr>
                                      <a:rPr lang="zh-CN" altLang="en-US" sz="2000" i="1">
                                        <a:latin typeface="Cambria Math"/>
                                      </a:rPr>
                                    </m:ctrlPr>
                                  </m:sSubPr>
                                  <m:e>
                                    <m:r>
                                      <a:rPr lang="zh-CN" altLang="en-US" sz="2000" i="1">
                                        <a:latin typeface="Cambria Math"/>
                                      </a:rPr>
                                      <m:t>𝑉</m:t>
                                    </m:r>
                                  </m:e>
                                  <m:sub>
                                    <m:r>
                                      <a:rPr lang="zh-CN" altLang="en-US" sz="2000">
                                        <a:latin typeface="Cambria Math"/>
                                      </a:rPr>
                                      <m:t>2</m:t>
                                    </m:r>
                                  </m:sub>
                                </m:sSub>
                              </m:e>
                              <m:e>
                                <m:r>
                                  <a:rPr lang="zh-CN" altLang="en-US" sz="2000">
                                    <a:latin typeface="Cambria Math"/>
                                  </a:rPr>
                                  <m:t>⋯</m:t>
                                </m:r>
                              </m:e>
                              <m:e>
                                <m:sSub>
                                  <m:sSubPr>
                                    <m:ctrlPr>
                                      <a:rPr lang="zh-CN" altLang="en-US" sz="2000" i="1">
                                        <a:latin typeface="Cambria Math"/>
                                      </a:rPr>
                                    </m:ctrlPr>
                                  </m:sSubPr>
                                  <m:e>
                                    <m:r>
                                      <a:rPr lang="zh-CN" altLang="en-US" sz="2000" i="1">
                                        <a:latin typeface="Cambria Math"/>
                                      </a:rPr>
                                      <m:t>𝑉</m:t>
                                    </m:r>
                                  </m:e>
                                  <m:sub>
                                    <m:r>
                                      <a:rPr lang="zh-CN" altLang="en-US" sz="2000" i="1">
                                        <a:latin typeface="Cambria Math"/>
                                      </a:rPr>
                                      <m:t>𝐷</m:t>
                                    </m:r>
                                  </m:sub>
                                </m:sSub>
                              </m:e>
                            </m:mr>
                          </m:m>
                        </m:e>
                      </m:d>
                      <m:r>
                        <a:rPr lang="zh-CN" altLang="en-US" sz="2000">
                          <a:latin typeface="Cambria Math"/>
                        </a:rPr>
                        <m:t>=</m:t>
                      </m:r>
                      <m:d>
                        <m:dPr>
                          <m:ctrlPr>
                            <a:rPr lang="zh-CN" altLang="en-US" sz="2000" i="1">
                              <a:latin typeface="Cambria Math"/>
                            </a:rPr>
                          </m:ctrlPr>
                        </m:dPr>
                        <m:e>
                          <m:m>
                            <m:mPr>
                              <m:mcs>
                                <m:mc>
                                  <m:mcPr>
                                    <m:count m:val="4"/>
                                    <m:mcJc m:val="center"/>
                                  </m:mcPr>
                                </m:mc>
                              </m:mcs>
                              <m:ctrlPr>
                                <a:rPr lang="zh-CN" altLang="en-US" sz="2000" i="1">
                                  <a:latin typeface="Cambria Math"/>
                                </a:rPr>
                              </m:ctrlPr>
                            </m:mPr>
                            <m:mr>
                              <m:e>
                                <m:sSubSup>
                                  <m:sSubSupPr>
                                    <m:ctrlPr>
                                      <a:rPr lang="zh-CN" altLang="en-US" sz="2000" i="1">
                                        <a:latin typeface="Cambria Math"/>
                                      </a:rPr>
                                    </m:ctrlPr>
                                  </m:sSubSupPr>
                                  <m:e>
                                    <m:r>
                                      <a:rPr lang="zh-CN" altLang="en-US" sz="2000" i="1">
                                        <a:latin typeface="Cambria Math"/>
                                      </a:rPr>
                                      <m:t>𝑉</m:t>
                                    </m:r>
                                  </m:e>
                                  <m:sub>
                                    <m:r>
                                      <a:rPr lang="zh-CN" altLang="en-US" sz="2000">
                                        <a:latin typeface="Cambria Math"/>
                                      </a:rPr>
                                      <m:t>1</m:t>
                                    </m:r>
                                  </m:sub>
                                  <m:sup>
                                    <m:r>
                                      <a:rPr lang="zh-CN" altLang="en-US" sz="2000" i="1">
                                        <a:latin typeface="Cambria Math"/>
                                      </a:rPr>
                                      <m:t>𝑇</m:t>
                                    </m:r>
                                  </m:sup>
                                </m:sSubSup>
                                <m:sSub>
                                  <m:sSubPr>
                                    <m:ctrlPr>
                                      <a:rPr lang="zh-CN" altLang="en-US" sz="2000" i="1">
                                        <a:latin typeface="Cambria Math"/>
                                      </a:rPr>
                                    </m:ctrlPr>
                                  </m:sSubPr>
                                  <m:e>
                                    <m:r>
                                      <a:rPr lang="zh-CN" altLang="en-US" sz="2000" i="1">
                                        <a:latin typeface="Cambria Math"/>
                                      </a:rPr>
                                      <m:t>𝑉</m:t>
                                    </m:r>
                                  </m:e>
                                  <m:sub>
                                    <m:r>
                                      <a:rPr lang="zh-CN" altLang="en-US" sz="2000">
                                        <a:latin typeface="Cambria Math"/>
                                      </a:rPr>
                                      <m:t>1</m:t>
                                    </m:r>
                                  </m:sub>
                                </m:sSub>
                              </m:e>
                              <m:e>
                                <m:sSubSup>
                                  <m:sSubSupPr>
                                    <m:ctrlPr>
                                      <a:rPr lang="zh-CN" altLang="en-US" sz="2000" i="1">
                                        <a:latin typeface="Cambria Math"/>
                                      </a:rPr>
                                    </m:ctrlPr>
                                  </m:sSubSupPr>
                                  <m:e>
                                    <m:r>
                                      <a:rPr lang="zh-CN" altLang="en-US" sz="2000" i="1">
                                        <a:latin typeface="Cambria Math"/>
                                      </a:rPr>
                                      <m:t>𝑉</m:t>
                                    </m:r>
                                  </m:e>
                                  <m:sub>
                                    <m:r>
                                      <a:rPr lang="zh-CN" altLang="en-US" sz="2000">
                                        <a:latin typeface="Cambria Math"/>
                                      </a:rPr>
                                      <m:t>1</m:t>
                                    </m:r>
                                  </m:sub>
                                  <m:sup>
                                    <m:r>
                                      <a:rPr lang="zh-CN" altLang="en-US" sz="2000" i="1">
                                        <a:latin typeface="Cambria Math"/>
                                      </a:rPr>
                                      <m:t>𝑇</m:t>
                                    </m:r>
                                  </m:sup>
                                </m:sSubSup>
                                <m:sSub>
                                  <m:sSubPr>
                                    <m:ctrlPr>
                                      <a:rPr lang="zh-CN" altLang="en-US" sz="2000" i="1">
                                        <a:latin typeface="Cambria Math"/>
                                      </a:rPr>
                                    </m:ctrlPr>
                                  </m:sSubPr>
                                  <m:e>
                                    <m:r>
                                      <a:rPr lang="zh-CN" altLang="en-US" sz="2000" i="1">
                                        <a:latin typeface="Cambria Math"/>
                                      </a:rPr>
                                      <m:t>𝑉</m:t>
                                    </m:r>
                                  </m:e>
                                  <m:sub>
                                    <m:r>
                                      <a:rPr lang="zh-CN" altLang="en-US" sz="2000">
                                        <a:latin typeface="Cambria Math"/>
                                      </a:rPr>
                                      <m:t>2</m:t>
                                    </m:r>
                                  </m:sub>
                                </m:sSub>
                              </m:e>
                              <m:e>
                                <m:r>
                                  <a:rPr lang="zh-CN" altLang="en-US" sz="2000">
                                    <a:latin typeface="Cambria Math"/>
                                  </a:rPr>
                                  <m:t>⋯</m:t>
                                </m:r>
                              </m:e>
                              <m:e>
                                <m:sSubSup>
                                  <m:sSubSupPr>
                                    <m:ctrlPr>
                                      <a:rPr lang="zh-CN" altLang="en-US" sz="2000" i="1">
                                        <a:latin typeface="Cambria Math"/>
                                      </a:rPr>
                                    </m:ctrlPr>
                                  </m:sSubSupPr>
                                  <m:e>
                                    <m:r>
                                      <a:rPr lang="zh-CN" altLang="en-US" sz="2000" i="1">
                                        <a:latin typeface="Cambria Math"/>
                                      </a:rPr>
                                      <m:t>𝑉</m:t>
                                    </m:r>
                                  </m:e>
                                  <m:sub>
                                    <m:r>
                                      <a:rPr lang="zh-CN" altLang="en-US" sz="2000">
                                        <a:latin typeface="Cambria Math"/>
                                      </a:rPr>
                                      <m:t>1</m:t>
                                    </m:r>
                                  </m:sub>
                                  <m:sup>
                                    <m:r>
                                      <a:rPr lang="zh-CN" altLang="en-US" sz="2000" i="1">
                                        <a:latin typeface="Cambria Math"/>
                                      </a:rPr>
                                      <m:t>𝑇</m:t>
                                    </m:r>
                                  </m:sup>
                                </m:sSubSup>
                                <m:sSub>
                                  <m:sSubPr>
                                    <m:ctrlPr>
                                      <a:rPr lang="zh-CN" altLang="en-US" sz="2000" i="1">
                                        <a:latin typeface="Cambria Math"/>
                                      </a:rPr>
                                    </m:ctrlPr>
                                  </m:sSubPr>
                                  <m:e>
                                    <m:r>
                                      <a:rPr lang="zh-CN" altLang="en-US" sz="2000" i="1">
                                        <a:latin typeface="Cambria Math"/>
                                      </a:rPr>
                                      <m:t>𝑉</m:t>
                                    </m:r>
                                  </m:e>
                                  <m:sub>
                                    <m:r>
                                      <a:rPr lang="zh-CN" altLang="en-US" sz="2000" i="1">
                                        <a:latin typeface="Cambria Math"/>
                                      </a:rPr>
                                      <m:t>𝐷</m:t>
                                    </m:r>
                                  </m:sub>
                                </m:sSub>
                              </m:e>
                            </m:mr>
                            <m:mr>
                              <m:e>
                                <m:sSubSup>
                                  <m:sSubSupPr>
                                    <m:ctrlPr>
                                      <a:rPr lang="zh-CN" altLang="en-US" sz="2000" i="1">
                                        <a:latin typeface="Cambria Math"/>
                                      </a:rPr>
                                    </m:ctrlPr>
                                  </m:sSubSupPr>
                                  <m:e>
                                    <m:r>
                                      <a:rPr lang="zh-CN" altLang="en-US" sz="2000" i="1">
                                        <a:latin typeface="Cambria Math"/>
                                      </a:rPr>
                                      <m:t>𝑉</m:t>
                                    </m:r>
                                  </m:e>
                                  <m:sub>
                                    <m:r>
                                      <a:rPr lang="zh-CN" altLang="en-US" sz="2000">
                                        <a:latin typeface="Cambria Math"/>
                                      </a:rPr>
                                      <m:t>2</m:t>
                                    </m:r>
                                  </m:sub>
                                  <m:sup>
                                    <m:r>
                                      <a:rPr lang="zh-CN" altLang="en-US" sz="2000" i="1">
                                        <a:latin typeface="Cambria Math"/>
                                      </a:rPr>
                                      <m:t>𝑇</m:t>
                                    </m:r>
                                  </m:sup>
                                </m:sSubSup>
                                <m:sSub>
                                  <m:sSubPr>
                                    <m:ctrlPr>
                                      <a:rPr lang="zh-CN" altLang="en-US" sz="2000" i="1">
                                        <a:latin typeface="Cambria Math"/>
                                      </a:rPr>
                                    </m:ctrlPr>
                                  </m:sSubPr>
                                  <m:e>
                                    <m:r>
                                      <a:rPr lang="zh-CN" altLang="en-US" sz="2000" i="1">
                                        <a:latin typeface="Cambria Math"/>
                                      </a:rPr>
                                      <m:t>𝑉</m:t>
                                    </m:r>
                                  </m:e>
                                  <m:sub>
                                    <m:r>
                                      <a:rPr lang="zh-CN" altLang="en-US" sz="2000">
                                        <a:latin typeface="Cambria Math"/>
                                      </a:rPr>
                                      <m:t>1</m:t>
                                    </m:r>
                                  </m:sub>
                                </m:sSub>
                              </m:e>
                              <m:e>
                                <m:sSubSup>
                                  <m:sSubSupPr>
                                    <m:ctrlPr>
                                      <a:rPr lang="zh-CN" altLang="en-US" sz="2000" i="1">
                                        <a:latin typeface="Cambria Math"/>
                                      </a:rPr>
                                    </m:ctrlPr>
                                  </m:sSubSupPr>
                                  <m:e>
                                    <m:r>
                                      <a:rPr lang="zh-CN" altLang="en-US" sz="2000" i="1">
                                        <a:latin typeface="Cambria Math"/>
                                      </a:rPr>
                                      <m:t>𝑉</m:t>
                                    </m:r>
                                  </m:e>
                                  <m:sub>
                                    <m:r>
                                      <a:rPr lang="zh-CN" altLang="en-US" sz="2000">
                                        <a:latin typeface="Cambria Math"/>
                                      </a:rPr>
                                      <m:t>2</m:t>
                                    </m:r>
                                  </m:sub>
                                  <m:sup>
                                    <m:r>
                                      <a:rPr lang="zh-CN" altLang="en-US" sz="2000" i="1">
                                        <a:latin typeface="Cambria Math"/>
                                      </a:rPr>
                                      <m:t>𝑇</m:t>
                                    </m:r>
                                  </m:sup>
                                </m:sSubSup>
                                <m:sSub>
                                  <m:sSubPr>
                                    <m:ctrlPr>
                                      <a:rPr lang="zh-CN" altLang="en-US" sz="2000" i="1">
                                        <a:latin typeface="Cambria Math"/>
                                      </a:rPr>
                                    </m:ctrlPr>
                                  </m:sSubPr>
                                  <m:e>
                                    <m:r>
                                      <a:rPr lang="zh-CN" altLang="en-US" sz="2000" i="1">
                                        <a:latin typeface="Cambria Math"/>
                                      </a:rPr>
                                      <m:t>𝑉</m:t>
                                    </m:r>
                                  </m:e>
                                  <m:sub>
                                    <m:r>
                                      <a:rPr lang="zh-CN" altLang="en-US" sz="2000">
                                        <a:latin typeface="Cambria Math"/>
                                      </a:rPr>
                                      <m:t>2</m:t>
                                    </m:r>
                                  </m:sub>
                                </m:sSub>
                              </m:e>
                              <m:e>
                                <m:r>
                                  <a:rPr lang="zh-CN" altLang="en-US" sz="2000">
                                    <a:latin typeface="Cambria Math"/>
                                  </a:rPr>
                                  <m:t>⋯</m:t>
                                </m:r>
                              </m:e>
                              <m:e>
                                <m:sSubSup>
                                  <m:sSubSupPr>
                                    <m:ctrlPr>
                                      <a:rPr lang="zh-CN" altLang="en-US" sz="2000" i="1">
                                        <a:latin typeface="Cambria Math"/>
                                      </a:rPr>
                                    </m:ctrlPr>
                                  </m:sSubSupPr>
                                  <m:e>
                                    <m:r>
                                      <a:rPr lang="zh-CN" altLang="en-US" sz="2000" i="1">
                                        <a:latin typeface="Cambria Math"/>
                                      </a:rPr>
                                      <m:t>𝑉</m:t>
                                    </m:r>
                                  </m:e>
                                  <m:sub>
                                    <m:r>
                                      <a:rPr lang="zh-CN" altLang="en-US" sz="2000">
                                        <a:latin typeface="Cambria Math"/>
                                      </a:rPr>
                                      <m:t>2</m:t>
                                    </m:r>
                                  </m:sub>
                                  <m:sup>
                                    <m:r>
                                      <a:rPr lang="zh-CN" altLang="en-US" sz="2000" i="1">
                                        <a:latin typeface="Cambria Math"/>
                                      </a:rPr>
                                      <m:t>𝑇</m:t>
                                    </m:r>
                                  </m:sup>
                                </m:sSubSup>
                                <m:sSub>
                                  <m:sSubPr>
                                    <m:ctrlPr>
                                      <a:rPr lang="zh-CN" altLang="en-US" sz="2000" i="1">
                                        <a:latin typeface="Cambria Math"/>
                                      </a:rPr>
                                    </m:ctrlPr>
                                  </m:sSubPr>
                                  <m:e>
                                    <m:r>
                                      <a:rPr lang="zh-CN" altLang="en-US" sz="2000" i="1">
                                        <a:latin typeface="Cambria Math"/>
                                      </a:rPr>
                                      <m:t>𝑉</m:t>
                                    </m:r>
                                  </m:e>
                                  <m:sub>
                                    <m:r>
                                      <a:rPr lang="zh-CN" altLang="en-US" sz="2000" i="1">
                                        <a:latin typeface="Cambria Math"/>
                                      </a:rPr>
                                      <m:t>𝐷</m:t>
                                    </m:r>
                                  </m:sub>
                                </m:sSub>
                              </m:e>
                            </m:mr>
                            <m:mr>
                              <m:e>
                                <m:r>
                                  <a:rPr lang="zh-CN" altLang="en-US" sz="2000">
                                    <a:latin typeface="Cambria Math"/>
                                  </a:rPr>
                                  <m:t>⋮</m:t>
                                </m:r>
                              </m:e>
                              <m:e>
                                <m:r>
                                  <a:rPr lang="zh-CN" altLang="en-US" sz="2000">
                                    <a:latin typeface="Cambria Math"/>
                                  </a:rPr>
                                  <m:t>⋮</m:t>
                                </m:r>
                              </m:e>
                              <m:e>
                                <m:r>
                                  <a:rPr lang="zh-CN" altLang="en-US" sz="2000">
                                    <a:latin typeface="Cambria Math"/>
                                  </a:rPr>
                                  <m:t>⋱</m:t>
                                </m:r>
                              </m:e>
                              <m:e>
                                <m:r>
                                  <a:rPr lang="zh-CN" altLang="en-US" sz="2000">
                                    <a:latin typeface="Cambria Math"/>
                                  </a:rPr>
                                  <m:t>⋮</m:t>
                                </m:r>
                              </m:e>
                            </m:mr>
                            <m:mr>
                              <m:e>
                                <m:sSubSup>
                                  <m:sSubSupPr>
                                    <m:ctrlPr>
                                      <a:rPr lang="zh-CN" altLang="en-US" sz="2000" i="1">
                                        <a:latin typeface="Cambria Math"/>
                                      </a:rPr>
                                    </m:ctrlPr>
                                  </m:sSubSupPr>
                                  <m:e>
                                    <m:r>
                                      <a:rPr lang="zh-CN" altLang="en-US" sz="2000" i="1">
                                        <a:latin typeface="Cambria Math"/>
                                      </a:rPr>
                                      <m:t>𝑉</m:t>
                                    </m:r>
                                  </m:e>
                                  <m:sub>
                                    <m:r>
                                      <a:rPr lang="zh-CN" altLang="en-US" sz="2000" i="1">
                                        <a:latin typeface="Cambria Math"/>
                                      </a:rPr>
                                      <m:t>𝐷</m:t>
                                    </m:r>
                                  </m:sub>
                                  <m:sup>
                                    <m:r>
                                      <a:rPr lang="zh-CN" altLang="en-US" sz="2000" i="1">
                                        <a:latin typeface="Cambria Math"/>
                                      </a:rPr>
                                      <m:t>𝑇</m:t>
                                    </m:r>
                                  </m:sup>
                                </m:sSubSup>
                                <m:sSub>
                                  <m:sSubPr>
                                    <m:ctrlPr>
                                      <a:rPr lang="zh-CN" altLang="en-US" sz="2000" i="1">
                                        <a:latin typeface="Cambria Math"/>
                                      </a:rPr>
                                    </m:ctrlPr>
                                  </m:sSubPr>
                                  <m:e>
                                    <m:r>
                                      <a:rPr lang="zh-CN" altLang="en-US" sz="2000" i="1">
                                        <a:latin typeface="Cambria Math"/>
                                      </a:rPr>
                                      <m:t>𝑉</m:t>
                                    </m:r>
                                  </m:e>
                                  <m:sub>
                                    <m:r>
                                      <a:rPr lang="zh-CN" altLang="en-US" sz="2000">
                                        <a:latin typeface="Cambria Math"/>
                                      </a:rPr>
                                      <m:t>1</m:t>
                                    </m:r>
                                  </m:sub>
                                </m:sSub>
                              </m:e>
                              <m:e>
                                <m:sSubSup>
                                  <m:sSubSupPr>
                                    <m:ctrlPr>
                                      <a:rPr lang="zh-CN" altLang="en-US" sz="2000" i="1">
                                        <a:latin typeface="Cambria Math"/>
                                      </a:rPr>
                                    </m:ctrlPr>
                                  </m:sSubSupPr>
                                  <m:e>
                                    <m:r>
                                      <a:rPr lang="zh-CN" altLang="en-US" sz="2000" i="1">
                                        <a:latin typeface="Cambria Math"/>
                                      </a:rPr>
                                      <m:t>𝑉</m:t>
                                    </m:r>
                                  </m:e>
                                  <m:sub>
                                    <m:r>
                                      <a:rPr lang="zh-CN" altLang="en-US" sz="2000" i="1">
                                        <a:latin typeface="Cambria Math"/>
                                      </a:rPr>
                                      <m:t>𝐷</m:t>
                                    </m:r>
                                  </m:sub>
                                  <m:sup>
                                    <m:r>
                                      <a:rPr lang="zh-CN" altLang="en-US" sz="2000" i="1">
                                        <a:latin typeface="Cambria Math"/>
                                      </a:rPr>
                                      <m:t>𝑇</m:t>
                                    </m:r>
                                  </m:sup>
                                </m:sSubSup>
                                <m:sSub>
                                  <m:sSubPr>
                                    <m:ctrlPr>
                                      <a:rPr lang="zh-CN" altLang="en-US" sz="2000" i="1">
                                        <a:latin typeface="Cambria Math"/>
                                      </a:rPr>
                                    </m:ctrlPr>
                                  </m:sSubPr>
                                  <m:e>
                                    <m:r>
                                      <a:rPr lang="zh-CN" altLang="en-US" sz="2000" i="1">
                                        <a:latin typeface="Cambria Math"/>
                                      </a:rPr>
                                      <m:t>𝑉</m:t>
                                    </m:r>
                                  </m:e>
                                  <m:sub>
                                    <m:r>
                                      <a:rPr lang="zh-CN" altLang="en-US" sz="2000">
                                        <a:latin typeface="Cambria Math"/>
                                      </a:rPr>
                                      <m:t>2</m:t>
                                    </m:r>
                                  </m:sub>
                                </m:sSub>
                              </m:e>
                              <m:e>
                                <m:r>
                                  <a:rPr lang="zh-CN" altLang="en-US" sz="2000">
                                    <a:latin typeface="Cambria Math"/>
                                  </a:rPr>
                                  <m:t>⋯</m:t>
                                </m:r>
                              </m:e>
                              <m:e>
                                <m:sSubSup>
                                  <m:sSubSupPr>
                                    <m:ctrlPr>
                                      <a:rPr lang="zh-CN" altLang="en-US" sz="2000" i="1">
                                        <a:latin typeface="Cambria Math"/>
                                      </a:rPr>
                                    </m:ctrlPr>
                                  </m:sSubSupPr>
                                  <m:e>
                                    <m:r>
                                      <a:rPr lang="zh-CN" altLang="en-US" sz="2000" i="1">
                                        <a:latin typeface="Cambria Math"/>
                                      </a:rPr>
                                      <m:t>𝑉</m:t>
                                    </m:r>
                                  </m:e>
                                  <m:sub>
                                    <m:r>
                                      <a:rPr lang="zh-CN" altLang="en-US" sz="2000" i="1">
                                        <a:latin typeface="Cambria Math"/>
                                      </a:rPr>
                                      <m:t>𝐷</m:t>
                                    </m:r>
                                  </m:sub>
                                  <m:sup>
                                    <m:r>
                                      <a:rPr lang="zh-CN" altLang="en-US" sz="2000" i="1">
                                        <a:latin typeface="Cambria Math"/>
                                      </a:rPr>
                                      <m:t>𝑇</m:t>
                                    </m:r>
                                  </m:sup>
                                </m:sSubSup>
                                <m:sSub>
                                  <m:sSubPr>
                                    <m:ctrlPr>
                                      <a:rPr lang="zh-CN" altLang="en-US" sz="2000" i="1">
                                        <a:latin typeface="Cambria Math"/>
                                      </a:rPr>
                                    </m:ctrlPr>
                                  </m:sSubPr>
                                  <m:e>
                                    <m:r>
                                      <a:rPr lang="zh-CN" altLang="en-US" sz="2000" i="1">
                                        <a:latin typeface="Cambria Math"/>
                                      </a:rPr>
                                      <m:t>𝑉</m:t>
                                    </m:r>
                                  </m:e>
                                  <m:sub>
                                    <m:r>
                                      <a:rPr lang="zh-CN" altLang="en-US" sz="2000" i="1">
                                        <a:latin typeface="Cambria Math"/>
                                      </a:rPr>
                                      <m:t>𝐷</m:t>
                                    </m:r>
                                  </m:sub>
                                </m:sSub>
                              </m:e>
                            </m:mr>
                          </m:m>
                        </m:e>
                      </m:d>
                    </m:oMath>
                  </m:oMathPara>
                </a14:m>
                <a:endParaRPr lang="en-US" altLang="zh-CN" sz="2000" dirty="0" smtClean="0"/>
              </a:p>
              <a:p>
                <a:endParaRPr lang="en-US" altLang="zh-CN" dirty="0" smtClean="0"/>
              </a:p>
              <a:p>
                <a:pPr lvl="1"/>
                <a:endParaRPr lang="en-US" altLang="zh-CN" dirty="0" smtClean="0"/>
              </a:p>
              <a:p>
                <a:endParaRPr lang="en-US" altLang="zh-CN"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196752"/>
                <a:ext cx="8291264" cy="5184576"/>
              </a:xfrm>
              <a:blipFill rotWithShape="1">
                <a:blip r:embed="rId3"/>
                <a:stretch>
                  <a:fillRect l="-956" t="-1175"/>
                </a:stretch>
              </a:blipFill>
            </p:spPr>
            <p:txBody>
              <a:bodyPr/>
              <a:lstStyle/>
              <a:p>
                <a:r>
                  <a:rPr lang="zh-CN" altLang="en-US">
                    <a:noFill/>
                  </a:rPr>
                  <a:t> </a:t>
                </a:r>
              </a:p>
            </p:txBody>
          </p:sp>
        </mc:Fallback>
      </mc:AlternateContent>
      <p:sp>
        <p:nvSpPr>
          <p:cNvPr id="4" name="灯片编号占位符 3"/>
          <p:cNvSpPr>
            <a:spLocks noGrp="1"/>
          </p:cNvSpPr>
          <p:nvPr>
            <p:ph type="sldNum" sz="quarter" idx="10"/>
          </p:nvPr>
        </p:nvSpPr>
        <p:spPr/>
        <p:txBody>
          <a:bodyPr/>
          <a:lstStyle/>
          <a:p>
            <a:fld id="{B7F05CB5-CFA1-49B7-BF35-E470197A8F4E}" type="slidenum">
              <a:rPr lang="zh-CN" altLang="en-US" smtClean="0"/>
              <a:t>15</a:t>
            </a:fld>
            <a:endParaRPr lang="zh-CN" altLang="en-US"/>
          </a:p>
        </p:txBody>
      </p:sp>
      <p:graphicFrame>
        <p:nvGraphicFramePr>
          <p:cNvPr id="5" name="表格 4"/>
          <p:cNvGraphicFramePr>
            <a:graphicFrameLocks noGrp="1"/>
          </p:cNvGraphicFramePr>
          <p:nvPr>
            <p:extLst>
              <p:ext uri="{D42A27DB-BD31-4B8C-83A1-F6EECF244321}">
                <p14:modId xmlns:p14="http://schemas.microsoft.com/office/powerpoint/2010/main" val="3502940894"/>
              </p:ext>
            </p:extLst>
          </p:nvPr>
        </p:nvGraphicFramePr>
        <p:xfrm>
          <a:off x="1403648" y="4869160"/>
          <a:ext cx="6096000" cy="8534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altLang="zh-CN" sz="2200" dirty="0" smtClean="0">
                          <a:solidFill>
                            <a:schemeClr val="tx1"/>
                          </a:solidFill>
                          <a:latin typeface="+mj-lt"/>
                          <a:cs typeface="Arial" pitchFamily="34" charset="0"/>
                        </a:rPr>
                        <a:t>CPU time (s)</a:t>
                      </a:r>
                      <a:endParaRPr lang="zh-CN" altLang="en-US" sz="2200" dirty="0">
                        <a:solidFill>
                          <a:schemeClr val="tx1"/>
                        </a:solidFill>
                        <a:latin typeface="+mj-lt"/>
                        <a:cs typeface="Arial" pitchFamily="34" charset="0"/>
                      </a:endParaRPr>
                    </a:p>
                  </a:txBody>
                  <a:tcPr/>
                </a:tc>
                <a:tc>
                  <a:txBody>
                    <a:bodyPr/>
                    <a:lstStyle/>
                    <a:p>
                      <a:pPr algn="ctr"/>
                      <a:r>
                        <a:rPr lang="en-US" altLang="zh-CN" sz="2200" dirty="0" smtClean="0">
                          <a:solidFill>
                            <a:schemeClr val="tx1"/>
                          </a:solidFill>
                          <a:latin typeface="+mj-lt"/>
                          <a:cs typeface="Arial" pitchFamily="34" charset="0"/>
                        </a:rPr>
                        <a:t>GPU time (s)</a:t>
                      </a:r>
                      <a:endParaRPr lang="zh-CN" altLang="en-US" sz="2200" dirty="0">
                        <a:solidFill>
                          <a:schemeClr val="tx1"/>
                        </a:solidFill>
                        <a:latin typeface="+mj-lt"/>
                        <a:cs typeface="Arial" pitchFamily="34" charset="0"/>
                      </a:endParaRPr>
                    </a:p>
                  </a:txBody>
                  <a:tcPr/>
                </a:tc>
                <a:tc>
                  <a:txBody>
                    <a:bodyPr/>
                    <a:lstStyle/>
                    <a:p>
                      <a:pPr algn="ctr"/>
                      <a:r>
                        <a:rPr lang="en-US" altLang="zh-CN" sz="2200" dirty="0" smtClean="0">
                          <a:solidFill>
                            <a:schemeClr val="tx1"/>
                          </a:solidFill>
                          <a:latin typeface="+mj-lt"/>
                          <a:cs typeface="Arial" pitchFamily="34" charset="0"/>
                        </a:rPr>
                        <a:t>Speedup</a:t>
                      </a:r>
                      <a:endParaRPr lang="zh-CN" altLang="en-US" sz="2200" dirty="0">
                        <a:solidFill>
                          <a:schemeClr val="tx1"/>
                        </a:solidFill>
                        <a:latin typeface="+mj-lt"/>
                        <a:cs typeface="Arial" pitchFamily="34" charset="0"/>
                      </a:endParaRPr>
                    </a:p>
                  </a:txBody>
                  <a:tcPr/>
                </a:tc>
              </a:tr>
              <a:tr h="370840">
                <a:tc>
                  <a:txBody>
                    <a:bodyPr/>
                    <a:lstStyle/>
                    <a:p>
                      <a:pPr algn="ctr"/>
                      <a:r>
                        <a:rPr lang="en-US" altLang="zh-CN" sz="2200" dirty="0" smtClean="0">
                          <a:solidFill>
                            <a:schemeClr val="tx1"/>
                          </a:solidFill>
                          <a:latin typeface="+mj-lt"/>
                          <a:cs typeface="Arial" pitchFamily="34" charset="0"/>
                        </a:rPr>
                        <a:t>245.8</a:t>
                      </a:r>
                      <a:endParaRPr lang="zh-CN" altLang="en-US" sz="2200" dirty="0">
                        <a:solidFill>
                          <a:schemeClr val="tx1"/>
                        </a:solidFill>
                        <a:latin typeface="+mj-lt"/>
                        <a:cs typeface="Arial" pitchFamily="34" charset="0"/>
                      </a:endParaRPr>
                    </a:p>
                  </a:txBody>
                  <a:tcPr/>
                </a:tc>
                <a:tc>
                  <a:txBody>
                    <a:bodyPr/>
                    <a:lstStyle/>
                    <a:p>
                      <a:pPr algn="ctr"/>
                      <a:r>
                        <a:rPr lang="en-US" altLang="zh-CN" sz="2200" dirty="0" smtClean="0">
                          <a:solidFill>
                            <a:schemeClr val="tx1"/>
                          </a:solidFill>
                          <a:latin typeface="+mj-lt"/>
                          <a:cs typeface="Arial" pitchFamily="34" charset="0"/>
                        </a:rPr>
                        <a:t>2.0</a:t>
                      </a:r>
                      <a:endParaRPr lang="zh-CN" altLang="en-US" sz="2200" dirty="0">
                        <a:solidFill>
                          <a:schemeClr val="tx1"/>
                        </a:solidFill>
                        <a:latin typeface="+mj-lt"/>
                        <a:cs typeface="Arial" pitchFamily="34" charset="0"/>
                      </a:endParaRPr>
                    </a:p>
                  </a:txBody>
                  <a:tcPr/>
                </a:tc>
                <a:tc>
                  <a:txBody>
                    <a:bodyPr/>
                    <a:lstStyle/>
                    <a:p>
                      <a:pPr algn="ctr"/>
                      <a:r>
                        <a:rPr lang="en-US" altLang="zh-CN" sz="2200" dirty="0" smtClean="0">
                          <a:solidFill>
                            <a:schemeClr val="tx1"/>
                          </a:solidFill>
                          <a:latin typeface="+mj-lt"/>
                          <a:cs typeface="Arial" pitchFamily="34" charset="0"/>
                        </a:rPr>
                        <a:t>123x</a:t>
                      </a:r>
                      <a:endParaRPr lang="zh-CN" altLang="en-US" sz="2200" dirty="0">
                        <a:solidFill>
                          <a:schemeClr val="tx1"/>
                        </a:solidFill>
                        <a:latin typeface="+mj-lt"/>
                        <a:cs typeface="Arial" pitchFamily="34" charset="0"/>
                      </a:endParaRPr>
                    </a:p>
                  </a:txBody>
                  <a:tcPr/>
                </a:tc>
              </a:tr>
            </a:tbl>
          </a:graphicData>
        </a:graphic>
      </p:graphicFrame>
    </p:spTree>
    <p:extLst>
      <p:ext uri="{BB962C8B-B14F-4D97-AF65-F5344CB8AC3E}">
        <p14:creationId xmlns:p14="http://schemas.microsoft.com/office/powerpoint/2010/main" val="1722078284"/>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Network Construction</a:t>
            </a:r>
            <a:endParaRPr lang="zh-CN" altLang="en-US" dirty="0"/>
          </a:p>
        </p:txBody>
      </p:sp>
      <p:sp>
        <p:nvSpPr>
          <p:cNvPr id="3" name="内容占位符 2"/>
          <p:cNvSpPr>
            <a:spLocks noGrp="1"/>
          </p:cNvSpPr>
          <p:nvPr>
            <p:ph idx="1"/>
          </p:nvPr>
        </p:nvSpPr>
        <p:spPr>
          <a:xfrm>
            <a:off x="457200" y="1196752"/>
            <a:ext cx="8291264" cy="5184576"/>
          </a:xfrm>
        </p:spPr>
        <p:txBody>
          <a:bodyPr>
            <a:normAutofit/>
          </a:bodyPr>
          <a:lstStyle/>
          <a:p>
            <a:r>
              <a:rPr lang="en-US" altLang="zh-CN" dirty="0">
                <a:sym typeface="Wingdings" pitchFamily="2" charset="2"/>
              </a:rPr>
              <a:t>A</a:t>
            </a:r>
            <a:r>
              <a:rPr lang="en-US" altLang="zh-CN" dirty="0" smtClean="0">
                <a:sym typeface="Wingdings" pitchFamily="2" charset="2"/>
              </a:rPr>
              <a:t>djacency matrix</a:t>
            </a:r>
          </a:p>
          <a:p>
            <a:pPr lvl="1"/>
            <a:r>
              <a:rPr lang="en-US" altLang="zh-CN" dirty="0" smtClean="0"/>
              <a:t>undirected, </a:t>
            </a:r>
            <a:r>
              <a:rPr lang="en-US" altLang="zh-CN" dirty="0" err="1" smtClean="0"/>
              <a:t>unweighted</a:t>
            </a:r>
            <a:endParaRPr lang="en-US" altLang="zh-CN" dirty="0" smtClean="0"/>
          </a:p>
          <a:p>
            <a:pPr lvl="1"/>
            <a:r>
              <a:rPr lang="en-US" altLang="zh-CN" dirty="0" smtClean="0"/>
              <a:t>Used in subsequent analysis</a:t>
            </a:r>
          </a:p>
          <a:p>
            <a:r>
              <a:rPr lang="en-US" altLang="zh-CN" dirty="0" smtClean="0"/>
              <a:t>Multiple correlation matrices </a:t>
            </a:r>
          </a:p>
          <a:p>
            <a:pPr marL="0" indent="0">
              <a:buNone/>
            </a:pPr>
            <a:r>
              <a:rPr lang="en-US" altLang="zh-CN" dirty="0">
                <a:sym typeface="Wingdings" pitchFamily="2" charset="2"/>
              </a:rPr>
              <a:t>	</a:t>
            </a:r>
            <a:r>
              <a:rPr lang="en-US" altLang="zh-CN" dirty="0" smtClean="0">
                <a:sym typeface="Wingdings" pitchFamily="2" charset="2"/>
              </a:rPr>
              <a:t> one adjacency </a:t>
            </a:r>
            <a:r>
              <a:rPr lang="en-US" altLang="zh-CN" dirty="0">
                <a:sym typeface="Wingdings" pitchFamily="2" charset="2"/>
              </a:rPr>
              <a:t>matrix</a:t>
            </a:r>
          </a:p>
          <a:p>
            <a:pPr lvl="1"/>
            <a:r>
              <a:rPr lang="en-US" altLang="zh-CN" dirty="0" smtClean="0"/>
              <a:t>Averaging + </a:t>
            </a:r>
            <a:r>
              <a:rPr lang="en-US" altLang="zh-CN" dirty="0" err="1" smtClean="0"/>
              <a:t>thresholding</a:t>
            </a:r>
            <a:endParaRPr lang="en-US" altLang="zh-CN" dirty="0" smtClean="0"/>
          </a:p>
          <a:p>
            <a:pPr lvl="1"/>
            <a:r>
              <a:rPr lang="en-US" altLang="zh-CN" dirty="0" smtClean="0"/>
              <a:t>Possible alternative: t-tests</a:t>
            </a:r>
          </a:p>
        </p:txBody>
      </p:sp>
      <p:sp>
        <p:nvSpPr>
          <p:cNvPr id="4" name="灯片编号占位符 3"/>
          <p:cNvSpPr>
            <a:spLocks noGrp="1"/>
          </p:cNvSpPr>
          <p:nvPr>
            <p:ph type="sldNum" sz="quarter" idx="10"/>
          </p:nvPr>
        </p:nvSpPr>
        <p:spPr/>
        <p:txBody>
          <a:bodyPr/>
          <a:lstStyle/>
          <a:p>
            <a:fld id="{B7F05CB5-CFA1-49B7-BF35-E470197A8F4E}" type="slidenum">
              <a:rPr lang="zh-CN" altLang="en-US" smtClean="0"/>
              <a:t>16</a:t>
            </a:fld>
            <a:endParaRPr lang="zh-CN" altLang="en-US"/>
          </a:p>
        </p:txBody>
      </p:sp>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6342" t="38711" r="41035" b="15041"/>
          <a:stretch/>
        </p:blipFill>
        <p:spPr bwMode="auto">
          <a:xfrm>
            <a:off x="2987824" y="4581128"/>
            <a:ext cx="3271046" cy="1560291"/>
          </a:xfrm>
          <a:prstGeom prst="rect">
            <a:avLst/>
          </a:prstGeom>
          <a:noFill/>
          <a:ln>
            <a:noFill/>
          </a:ln>
        </p:spPr>
      </p:pic>
    </p:spTree>
    <p:extLst>
      <p:ext uri="{BB962C8B-B14F-4D97-AF65-F5344CB8AC3E}">
        <p14:creationId xmlns:p14="http://schemas.microsoft.com/office/powerpoint/2010/main" val="781564824"/>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Network Analysis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94894" y="1600275"/>
                <a:ext cx="8001000" cy="5257725"/>
              </a:xfrm>
            </p:spPr>
            <p:txBody>
              <a:bodyPr>
                <a:normAutofit/>
              </a:bodyPr>
              <a:lstStyle/>
              <a:p>
                <a:r>
                  <a:rPr lang="en-US" altLang="zh-CN" dirty="0" smtClean="0"/>
                  <a:t>Nodal degree</a:t>
                </a:r>
                <a:r>
                  <a:rPr lang="en-US" altLang="zh-CN" dirty="0"/>
                  <a:t> </a:t>
                </a:r>
                <a:r>
                  <a:rPr lang="en-US" altLang="zh-CN" dirty="0" smtClean="0"/>
                  <a:t>&amp; degree distribution</a:t>
                </a:r>
              </a:p>
              <a:p>
                <a:r>
                  <a:rPr lang="en-US" altLang="zh-CN" dirty="0">
                    <a:solidFill>
                      <a:srgbClr val="FF0000"/>
                    </a:solidFill>
                  </a:rPr>
                  <a:t>Modular </a:t>
                </a:r>
                <a:r>
                  <a:rPr lang="en-US" altLang="zh-CN" dirty="0" smtClean="0">
                    <a:solidFill>
                      <a:srgbClr val="FF0000"/>
                    </a:solidFill>
                  </a:rPr>
                  <a:t>structure</a:t>
                </a:r>
                <a:endParaRPr lang="en-US" altLang="zh-CN" dirty="0" smtClean="0"/>
              </a:p>
              <a:p>
                <a:r>
                  <a:rPr lang="en-US" altLang="zh-CN" dirty="0" smtClean="0"/>
                  <a:t>Clustering coefficient (</a:t>
                </a:r>
                <a:r>
                  <a:rPr lang="en-US" altLang="zh-CN" dirty="0" err="1" smtClean="0"/>
                  <a:t>Cp</a:t>
                </a:r>
                <a:r>
                  <a:rPr lang="en-US" altLang="zh-CN" dirty="0" smtClean="0"/>
                  <a:t>)</a:t>
                </a:r>
              </a:p>
              <a:p>
                <a:pPr lvl="1"/>
                <a14:m>
                  <m:oMath xmlns:m="http://schemas.openxmlformats.org/officeDocument/2006/math">
                    <m:r>
                      <a:rPr lang="zh-CN" altLang="en-US" i="1" smtClean="0">
                        <a:latin typeface="Cambria Math"/>
                      </a:rPr>
                      <m:t>𝛾</m:t>
                    </m:r>
                    <m:r>
                      <a:rPr lang="en-US" altLang="zh-CN" b="0" i="1" smtClean="0">
                        <a:latin typeface="Cambria Math"/>
                      </a:rPr>
                      <m:t>=</m:t>
                    </m:r>
                    <m:r>
                      <a:rPr lang="en-US" altLang="zh-CN" b="0" i="1" smtClean="0">
                        <a:latin typeface="Cambria Math"/>
                      </a:rPr>
                      <m:t>𝐶𝑝</m:t>
                    </m:r>
                    <m:r>
                      <a:rPr lang="en-US" altLang="zh-CN" b="0" i="1" smtClean="0">
                        <a:latin typeface="Cambria Math"/>
                      </a:rPr>
                      <m:t>/</m:t>
                    </m:r>
                    <m:r>
                      <a:rPr lang="en-US" altLang="zh-CN" b="0" i="1" smtClean="0">
                        <a:latin typeface="Cambria Math"/>
                      </a:rPr>
                      <m:t>𝐶𝑝</m:t>
                    </m:r>
                    <m:r>
                      <a:rPr lang="en-US" altLang="zh-CN" b="0" i="1" smtClean="0">
                        <a:latin typeface="Cambria Math"/>
                      </a:rPr>
                      <m:t>_</m:t>
                    </m:r>
                    <m:r>
                      <a:rPr lang="en-US" altLang="zh-CN" b="0" i="1" smtClean="0">
                        <a:latin typeface="Cambria Math"/>
                      </a:rPr>
                      <m:t>𝑟𝑎𝑛𝑑</m:t>
                    </m:r>
                  </m:oMath>
                </a14:m>
                <a:endParaRPr lang="en-US" altLang="zh-CN" dirty="0" smtClean="0"/>
              </a:p>
              <a:p>
                <a:r>
                  <a:rPr lang="en-US" altLang="zh-CN" dirty="0" smtClean="0"/>
                  <a:t>Characteristic path length (</a:t>
                </a:r>
                <a:r>
                  <a:rPr lang="en-US" altLang="zh-CN" dirty="0" err="1" smtClean="0"/>
                  <a:t>Lp</a:t>
                </a:r>
                <a:r>
                  <a:rPr lang="en-US" altLang="zh-CN" dirty="0" smtClean="0"/>
                  <a:t>)</a:t>
                </a:r>
              </a:p>
              <a:p>
                <a:pPr lvl="1"/>
                <a14:m>
                  <m:oMath xmlns:m="http://schemas.openxmlformats.org/officeDocument/2006/math">
                    <m:r>
                      <m:rPr>
                        <m:sty m:val="p"/>
                      </m:rPr>
                      <a:rPr lang="el-GR" altLang="zh-CN" i="1" smtClean="0">
                        <a:latin typeface="Cambria Math"/>
                      </a:rPr>
                      <m:t>λ</m:t>
                    </m:r>
                    <m:r>
                      <a:rPr lang="en-US" altLang="zh-CN" b="0" i="1" smtClean="0">
                        <a:latin typeface="Cambria Math"/>
                      </a:rPr>
                      <m:t>=</m:t>
                    </m:r>
                    <m:r>
                      <a:rPr lang="en-US" altLang="zh-CN" b="0" i="1" smtClean="0">
                        <a:latin typeface="Cambria Math"/>
                      </a:rPr>
                      <m:t>𝐿𝑝</m:t>
                    </m:r>
                    <m:r>
                      <a:rPr lang="en-US" altLang="zh-CN" b="0" i="1" smtClean="0">
                        <a:latin typeface="Cambria Math"/>
                      </a:rPr>
                      <m:t>/</m:t>
                    </m:r>
                    <m:r>
                      <a:rPr lang="en-US" altLang="zh-CN" b="0" i="1" smtClean="0">
                        <a:latin typeface="Cambria Math"/>
                      </a:rPr>
                      <m:t>𝐿𝑝</m:t>
                    </m:r>
                    <m:r>
                      <a:rPr lang="en-US" altLang="zh-CN" b="0" i="1" smtClean="0">
                        <a:latin typeface="Cambria Math"/>
                      </a:rPr>
                      <m:t>_</m:t>
                    </m:r>
                    <m:r>
                      <a:rPr lang="en-US" altLang="zh-CN" b="0" i="1" smtClean="0">
                        <a:latin typeface="Cambria Math"/>
                      </a:rPr>
                      <m:t>𝑟𝑎𝑛𝑑</m:t>
                    </m:r>
                  </m:oMath>
                </a14:m>
                <a:endParaRPr lang="en-US" altLang="zh-CN" dirty="0" smtClean="0"/>
              </a:p>
              <a:p>
                <a:r>
                  <a:rPr lang="en-US" altLang="zh-CN" dirty="0" smtClean="0"/>
                  <a:t>Global/Local efficiency</a:t>
                </a:r>
              </a:p>
              <a:p>
                <a:r>
                  <a:rPr lang="en-US" altLang="zh-CN" dirty="0" err="1" smtClean="0"/>
                  <a:t>Betweenness</a:t>
                </a:r>
                <a:r>
                  <a:rPr lang="en-US" altLang="zh-CN" dirty="0" smtClean="0"/>
                  <a:t> Centrality</a:t>
                </a:r>
              </a:p>
              <a:p>
                <a:r>
                  <a:rPr lang="en-US" altLang="zh-CN" dirty="0" smtClean="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94894" y="1600275"/>
                <a:ext cx="8001000" cy="5257725"/>
              </a:xfrm>
              <a:blipFill rotWithShape="1">
                <a:blip r:embed="rId3"/>
                <a:stretch>
                  <a:fillRect l="-1372" t="-1160"/>
                </a:stretch>
              </a:blipFill>
            </p:spPr>
            <p:txBody>
              <a:bodyPr/>
              <a:lstStyle/>
              <a:p>
                <a:r>
                  <a:rPr lang="zh-CN" altLang="en-US">
                    <a:noFill/>
                  </a:rPr>
                  <a:t> </a:t>
                </a:r>
              </a:p>
            </p:txBody>
          </p:sp>
        </mc:Fallback>
      </mc:AlternateContent>
      <p:sp>
        <p:nvSpPr>
          <p:cNvPr id="7" name="灯片编号占位符 6"/>
          <p:cNvSpPr>
            <a:spLocks noGrp="1"/>
          </p:cNvSpPr>
          <p:nvPr>
            <p:ph type="sldNum" sz="quarter" idx="10"/>
          </p:nvPr>
        </p:nvSpPr>
        <p:spPr/>
        <p:txBody>
          <a:bodyPr/>
          <a:lstStyle/>
          <a:p>
            <a:fld id="{B7F05CB5-CFA1-49B7-BF35-E470197A8F4E}" type="slidenum">
              <a:rPr lang="zh-CN" altLang="en-US" smtClean="0"/>
              <a:t>17</a:t>
            </a:fld>
            <a:endParaRPr lang="zh-CN" altLang="en-US"/>
          </a:p>
        </p:txBody>
      </p:sp>
      <p:grpSp>
        <p:nvGrpSpPr>
          <p:cNvPr id="12" name="Group 11"/>
          <p:cNvGrpSpPr/>
          <p:nvPr/>
        </p:nvGrpSpPr>
        <p:grpSpPr>
          <a:xfrm>
            <a:off x="4716016" y="3966155"/>
            <a:ext cx="2520280" cy="1623085"/>
            <a:chOff x="4039788" y="2752009"/>
            <a:chExt cx="2520280" cy="1623085"/>
          </a:xfrm>
        </p:grpSpPr>
        <p:sp>
          <p:nvSpPr>
            <p:cNvPr id="6" name="TextBox 5"/>
            <p:cNvSpPr txBox="1"/>
            <p:nvPr/>
          </p:nvSpPr>
          <p:spPr>
            <a:xfrm>
              <a:off x="5278948" y="3790319"/>
              <a:ext cx="1281120" cy="584775"/>
            </a:xfrm>
            <a:prstGeom prst="rect">
              <a:avLst/>
            </a:prstGeom>
            <a:noFill/>
          </p:spPr>
          <p:txBody>
            <a:bodyPr wrap="none" rtlCol="0">
              <a:spAutoFit/>
            </a:bodyPr>
            <a:lstStyle/>
            <a:p>
              <a:r>
                <a:rPr lang="en-US" altLang="zh-CN" sz="3200" dirty="0" smtClean="0">
                  <a:solidFill>
                    <a:srgbClr val="FF0000"/>
                  </a:solidFill>
                  <a:latin typeface="Arial" pitchFamily="34" charset="0"/>
                  <a:cs typeface="Arial" pitchFamily="34" charset="0"/>
                </a:rPr>
                <a:t>APSP</a:t>
              </a:r>
              <a:endParaRPr lang="zh-CN" altLang="en-US" sz="3200" dirty="0">
                <a:solidFill>
                  <a:srgbClr val="FF0000"/>
                </a:solidFill>
                <a:latin typeface="Arial" pitchFamily="34" charset="0"/>
                <a:cs typeface="Arial" pitchFamily="34" charset="0"/>
              </a:endParaRPr>
            </a:p>
          </p:txBody>
        </p:sp>
        <p:cxnSp>
          <p:nvCxnSpPr>
            <p:cNvPr id="9" name="直接箭头连接符 8"/>
            <p:cNvCxnSpPr>
              <a:stCxn id="6" idx="1"/>
            </p:cNvCxnSpPr>
            <p:nvPr/>
          </p:nvCxnSpPr>
          <p:spPr>
            <a:xfrm flipH="1" flipV="1">
              <a:off x="4039788" y="3633265"/>
              <a:ext cx="1239160" cy="44944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a:stCxn id="6" idx="1"/>
            </p:cNvCxnSpPr>
            <p:nvPr/>
          </p:nvCxnSpPr>
          <p:spPr>
            <a:xfrm flipH="1" flipV="1">
              <a:off x="4903884" y="2752009"/>
              <a:ext cx="375064" cy="133069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6368959" y="2177480"/>
            <a:ext cx="2191637" cy="577082"/>
            <a:chOff x="6228184" y="2131838"/>
            <a:chExt cx="2191637" cy="577082"/>
          </a:xfrm>
        </p:grpSpPr>
        <p:sp>
          <p:nvSpPr>
            <p:cNvPr id="5" name="TextBox 4"/>
            <p:cNvSpPr txBox="1"/>
            <p:nvPr/>
          </p:nvSpPr>
          <p:spPr>
            <a:xfrm>
              <a:off x="7020271" y="2247255"/>
              <a:ext cx="1399550" cy="461665"/>
            </a:xfrm>
            <a:prstGeom prst="rect">
              <a:avLst/>
            </a:prstGeom>
            <a:noFill/>
          </p:spPr>
          <p:txBody>
            <a:bodyPr wrap="none" rtlCol="0">
              <a:spAutoFit/>
            </a:bodyPr>
            <a:lstStyle/>
            <a:p>
              <a:r>
                <a:rPr lang="en-US" altLang="zh-CN" sz="2400" dirty="0" smtClean="0">
                  <a:latin typeface="Calibri" pitchFamily="34" charset="0"/>
                  <a:cs typeface="Calibri" pitchFamily="34" charset="0"/>
                </a:rPr>
                <a:t>Scale free</a:t>
              </a:r>
              <a:endParaRPr lang="zh-CN" altLang="en-US" sz="2400" dirty="0">
                <a:latin typeface="Calibri" pitchFamily="34" charset="0"/>
                <a:cs typeface="Calibri" pitchFamily="34" charset="0"/>
              </a:endParaRPr>
            </a:p>
          </p:txBody>
        </p:sp>
        <p:cxnSp>
          <p:nvCxnSpPr>
            <p:cNvPr id="31" name="直接箭头连接符 30"/>
            <p:cNvCxnSpPr/>
            <p:nvPr/>
          </p:nvCxnSpPr>
          <p:spPr>
            <a:xfrm>
              <a:off x="6228184" y="2131838"/>
              <a:ext cx="792088" cy="23083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4211960" y="3966155"/>
            <a:ext cx="4896544" cy="830997"/>
          </a:xfrm>
          <a:prstGeom prst="rect">
            <a:avLst/>
          </a:prstGeom>
          <a:noFill/>
        </p:spPr>
        <p:txBody>
          <a:bodyPr wrap="square" rtlCol="0">
            <a:spAutoFit/>
          </a:bodyPr>
          <a:lstStyle/>
          <a:p>
            <a:pPr algn="ctr"/>
            <a:r>
              <a:rPr lang="en-US" altLang="zh-CN" sz="2400" dirty="0" smtClean="0">
                <a:latin typeface="Calibri" pitchFamily="34" charset="0"/>
                <a:cs typeface="Calibri" pitchFamily="34" charset="0"/>
              </a:rPr>
              <a:t>Compared with random networks</a:t>
            </a:r>
          </a:p>
          <a:p>
            <a:pPr algn="ctr"/>
            <a:r>
              <a:rPr lang="en-US" altLang="zh-CN" sz="2400" dirty="0" smtClean="0">
                <a:latin typeface="Calibri" pitchFamily="34" charset="0"/>
                <a:cs typeface="Calibri" pitchFamily="34" charset="0"/>
              </a:rPr>
              <a:t> Small world</a:t>
            </a:r>
            <a:endParaRPr lang="zh-CN" altLang="en-US" sz="2400" dirty="0">
              <a:latin typeface="Calibri" pitchFamily="34" charset="0"/>
              <a:cs typeface="Calibri" pitchFamily="34" charset="0"/>
            </a:endParaRPr>
          </a:p>
        </p:txBody>
      </p:sp>
      <p:cxnSp>
        <p:nvCxnSpPr>
          <p:cNvPr id="20" name="肘形连接符 19"/>
          <p:cNvCxnSpPr>
            <a:endCxn id="4" idx="0"/>
          </p:cNvCxnSpPr>
          <p:nvPr/>
        </p:nvCxnSpPr>
        <p:spPr bwMode="auto">
          <a:xfrm>
            <a:off x="4499992" y="3316129"/>
            <a:ext cx="2160240" cy="650026"/>
          </a:xfrm>
          <a:prstGeom prst="bentConnector2">
            <a:avLst/>
          </a:prstGeom>
          <a:solidFill>
            <a:schemeClr val="accent1"/>
          </a:solidFill>
          <a:ln w="28575" cap="flat" cmpd="sng" algn="ctr">
            <a:solidFill>
              <a:schemeClr val="tx1"/>
            </a:solidFill>
            <a:prstDash val="solid"/>
            <a:round/>
            <a:headEnd type="none" w="med" len="med"/>
            <a:tailEnd type="arrow"/>
          </a:ln>
          <a:effectLst/>
        </p:spPr>
      </p:cxnSp>
      <p:cxnSp>
        <p:nvCxnSpPr>
          <p:cNvPr id="52" name="肘形连接符 51"/>
          <p:cNvCxnSpPr/>
          <p:nvPr/>
        </p:nvCxnSpPr>
        <p:spPr bwMode="auto">
          <a:xfrm>
            <a:off x="3923928" y="4381654"/>
            <a:ext cx="432048" cy="12700"/>
          </a:xfrm>
          <a:prstGeom prst="bentConnector3">
            <a:avLst>
              <a:gd name="adj1" fmla="val -6783"/>
            </a:avLst>
          </a:prstGeom>
          <a:solidFill>
            <a:schemeClr val="accent1"/>
          </a:solidFill>
          <a:ln w="2857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0315788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up)">
                                      <p:cBhvr>
                                        <p:cTn id="20" dur="500"/>
                                        <p:tgtEl>
                                          <p:spTgt spid="3">
                                            <p:txEl>
                                              <p:pRg st="3" end="3"/>
                                            </p:tx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up)">
                                      <p:cBhvr>
                                        <p:cTn id="26" dur="500"/>
                                        <p:tgtEl>
                                          <p:spTgt spid="3">
                                            <p:txEl>
                                              <p:pRg st="5" end="5"/>
                                            </p:tx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up)">
                                      <p:cBhvr>
                                        <p:cTn id="29" dur="500"/>
                                        <p:tgtEl>
                                          <p:spTgt spid="3">
                                            <p:txEl>
                                              <p:pRg st="6" end="6"/>
                                            </p:txEl>
                                          </p:spTgt>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up)">
                                      <p:cBhvr>
                                        <p:cTn id="32" dur="500"/>
                                        <p:tgtEl>
                                          <p:spTgt spid="3">
                                            <p:txEl>
                                              <p:pRg st="7" end="7"/>
                                            </p:txEl>
                                          </p:spTgt>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up)">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down)">
                                      <p:cBhvr>
                                        <p:cTn id="45" dur="500"/>
                                        <p:tgtEl>
                                          <p:spTgt spid="2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down)">
                                      <p:cBhvr>
                                        <p:cTn id="48" dur="500"/>
                                        <p:tgtEl>
                                          <p:spTgt spid="4"/>
                                        </p:tgtEl>
                                      </p:cBhvr>
                                    </p:animEffect>
                                  </p:childTnLst>
                                </p:cTn>
                              </p:par>
                              <p:par>
                                <p:cTn id="49" presetID="22" presetClass="entr" presetSubtype="4" fill="hold"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down)">
                                      <p:cBhvr>
                                        <p:cTn id="51" dur="500"/>
                                        <p:tgtEl>
                                          <p:spTgt spid="5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79512" y="5229200"/>
            <a:ext cx="432048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altLang="zh-CN" dirty="0" smtClean="0">
                <a:latin typeface="Tahoma" pitchFamily="34" charset="0"/>
                <a:ea typeface="Tahoma" pitchFamily="34" charset="0"/>
                <a:cs typeface="Tahoma" pitchFamily="34" charset="0"/>
              </a:rPr>
              <a:t>92 AD patients, 97 Normal Controls. Cortical thickness measurement from MRI to form the structural cortical networks. Computing with 1000 random.</a:t>
            </a:r>
            <a:endParaRPr lang="zh-CN" altLang="en-US" dirty="0">
              <a:latin typeface="Tahoma" pitchFamily="34" charset="0"/>
              <a:cs typeface="Tahoma"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922712"/>
            <a:ext cx="4359297" cy="3162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2111" y="4003959"/>
            <a:ext cx="4961889" cy="2829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lstStyle/>
          <a:p>
            <a:r>
              <a:rPr lang="en-US" altLang="zh-CN" dirty="0" smtClean="0"/>
              <a:t>Understand the brain by BNA</a:t>
            </a:r>
            <a:endParaRPr lang="zh-CN" altLang="en-US" dirty="0"/>
          </a:p>
        </p:txBody>
      </p:sp>
      <p:sp>
        <p:nvSpPr>
          <p:cNvPr id="3" name="内容占位符 2"/>
          <p:cNvSpPr>
            <a:spLocks noGrp="1"/>
          </p:cNvSpPr>
          <p:nvPr>
            <p:ph idx="1"/>
          </p:nvPr>
        </p:nvSpPr>
        <p:spPr/>
        <p:txBody>
          <a:bodyPr/>
          <a:lstStyle/>
          <a:p>
            <a:r>
              <a:rPr lang="en-US" altLang="zh-CN" dirty="0" smtClean="0"/>
              <a:t>Alzheimer's Disease [He 2008]</a:t>
            </a:r>
          </a:p>
          <a:p>
            <a:pPr lvl="1"/>
            <a:r>
              <a:rPr lang="en-US" altLang="zh-CN" dirty="0" smtClean="0"/>
              <a:t>Abnormal small-world architecture</a:t>
            </a:r>
            <a:endParaRPr lang="zh-CN" altLang="en-US" dirty="0"/>
          </a:p>
        </p:txBody>
      </p:sp>
      <p:sp>
        <p:nvSpPr>
          <p:cNvPr id="4" name="灯片编号占位符 3"/>
          <p:cNvSpPr>
            <a:spLocks noGrp="1"/>
          </p:cNvSpPr>
          <p:nvPr>
            <p:ph type="sldNum" sz="quarter" idx="10"/>
          </p:nvPr>
        </p:nvSpPr>
        <p:spPr/>
        <p:txBody>
          <a:bodyPr/>
          <a:lstStyle/>
          <a:p>
            <a:fld id="{B7F05CB5-CFA1-49B7-BF35-E470197A8F4E}" type="slidenum">
              <a:rPr lang="zh-CN" altLang="en-US" smtClean="0"/>
              <a:t>18</a:t>
            </a:fld>
            <a:endParaRPr lang="zh-CN" altLang="en-US"/>
          </a:p>
        </p:txBody>
      </p:sp>
      <p:sp>
        <p:nvSpPr>
          <p:cNvPr id="5" name="矩形 4"/>
          <p:cNvSpPr/>
          <p:nvPr/>
        </p:nvSpPr>
        <p:spPr>
          <a:xfrm>
            <a:off x="4499992" y="2132856"/>
            <a:ext cx="4464496" cy="1754326"/>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altLang="zh-CN" dirty="0">
                <a:latin typeface="Tahoma" pitchFamily="34" charset="0"/>
                <a:ea typeface="Tahoma" pitchFamily="34" charset="0"/>
                <a:cs typeface="Tahoma" pitchFamily="34" charset="0"/>
              </a:rPr>
              <a:t>AD patients showed abnormal small-world architecture in the structural cortical networks (increased clustering and shortest paths linking individual regions), implying a less optimal topological organization in AD. </a:t>
            </a:r>
            <a:endParaRPr lang="zh-CN" altLang="en-US" dirty="0">
              <a:latin typeface="Tahoma" pitchFamily="34" charset="0"/>
              <a:cs typeface="Tahoma" pitchFamily="34" charset="0"/>
            </a:endParaRPr>
          </a:p>
        </p:txBody>
      </p:sp>
    </p:spTree>
    <p:extLst>
      <p:ext uri="{BB962C8B-B14F-4D97-AF65-F5344CB8AC3E}">
        <p14:creationId xmlns:p14="http://schemas.microsoft.com/office/powerpoint/2010/main" val="714298926"/>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22" presetClass="entr" presetSubtype="4"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wipe(down)">
                                      <p:cBhvr>
                                        <p:cTn id="10" dur="5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007459"/>
            <a:ext cx="4895728"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lstStyle/>
          <a:p>
            <a:r>
              <a:rPr lang="en-US" altLang="zh-CN" dirty="0"/>
              <a:t>Understand the brain by BNA</a:t>
            </a:r>
            <a:endParaRPr lang="zh-CN" altLang="en-US" dirty="0"/>
          </a:p>
        </p:txBody>
      </p:sp>
      <p:sp>
        <p:nvSpPr>
          <p:cNvPr id="3" name="内容占位符 2"/>
          <p:cNvSpPr>
            <a:spLocks noGrp="1"/>
          </p:cNvSpPr>
          <p:nvPr>
            <p:ph idx="1"/>
          </p:nvPr>
        </p:nvSpPr>
        <p:spPr>
          <a:xfrm>
            <a:off x="566738" y="1123603"/>
            <a:ext cx="7893694" cy="1081261"/>
          </a:xfrm>
        </p:spPr>
        <p:txBody>
          <a:bodyPr/>
          <a:lstStyle/>
          <a:p>
            <a:r>
              <a:rPr lang="en-US" altLang="zh-CN" dirty="0"/>
              <a:t>Schizophrenia [Bassett </a:t>
            </a:r>
            <a:r>
              <a:rPr lang="en-US" altLang="zh-CN" dirty="0" smtClean="0"/>
              <a:t>2008]</a:t>
            </a:r>
          </a:p>
          <a:p>
            <a:pPr lvl="1"/>
            <a:r>
              <a:rPr lang="en-US" altLang="zh-CN" dirty="0" smtClean="0"/>
              <a:t>Differences in highly clustered nodes</a:t>
            </a:r>
          </a:p>
          <a:p>
            <a:pPr lvl="1"/>
            <a:endParaRPr lang="zh-CN" altLang="en-US" dirty="0"/>
          </a:p>
        </p:txBody>
      </p:sp>
      <p:sp>
        <p:nvSpPr>
          <p:cNvPr id="4" name="灯片编号占位符 3"/>
          <p:cNvSpPr>
            <a:spLocks noGrp="1"/>
          </p:cNvSpPr>
          <p:nvPr>
            <p:ph type="sldNum" sz="quarter" idx="10"/>
          </p:nvPr>
        </p:nvSpPr>
        <p:spPr/>
        <p:txBody>
          <a:bodyPr/>
          <a:lstStyle/>
          <a:p>
            <a:fld id="{B7F05CB5-CFA1-49B7-BF35-E470197A8F4E}" type="slidenum">
              <a:rPr lang="zh-CN" altLang="en-US" smtClean="0"/>
              <a:t>19</a:t>
            </a:fld>
            <a:endParaRPr lang="zh-CN" altLang="en-US"/>
          </a:p>
        </p:txBody>
      </p:sp>
      <p:sp>
        <p:nvSpPr>
          <p:cNvPr id="5" name="矩形 4"/>
          <p:cNvSpPr/>
          <p:nvPr/>
        </p:nvSpPr>
        <p:spPr>
          <a:xfrm>
            <a:off x="5148064" y="3068960"/>
            <a:ext cx="3672408" cy="258532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defRPr/>
            </a:pPr>
            <a:r>
              <a:rPr lang="en-US" altLang="zh-CN" dirty="0" smtClean="0">
                <a:latin typeface="Tahoma" pitchFamily="34" charset="0"/>
                <a:ea typeface="Tahoma" pitchFamily="34" charset="0"/>
                <a:cs typeface="Tahoma" pitchFamily="34" charset="0"/>
              </a:rPr>
              <a:t>The </a:t>
            </a:r>
            <a:r>
              <a:rPr lang="en-US" altLang="zh-CN" dirty="0">
                <a:latin typeface="Tahoma" pitchFamily="34" charset="0"/>
                <a:ea typeface="Tahoma" pitchFamily="34" charset="0"/>
                <a:cs typeface="Tahoma" pitchFamily="34" charset="0"/>
              </a:rPr>
              <a:t>topological and distance metrics of anatomical network organization were significantly abnormal in people with schizophrenia. The abnormality is indicated by reduced hierarchy, the loss of frontal and the emergence of </a:t>
            </a:r>
            <a:r>
              <a:rPr lang="en-US" altLang="zh-CN" dirty="0" err="1">
                <a:latin typeface="Tahoma" pitchFamily="34" charset="0"/>
                <a:ea typeface="Tahoma" pitchFamily="34" charset="0"/>
                <a:cs typeface="Tahoma" pitchFamily="34" charset="0"/>
              </a:rPr>
              <a:t>nonfrontal</a:t>
            </a:r>
            <a:r>
              <a:rPr lang="en-US" altLang="zh-CN" dirty="0">
                <a:latin typeface="Tahoma" pitchFamily="34" charset="0"/>
                <a:ea typeface="Tahoma" pitchFamily="34" charset="0"/>
                <a:cs typeface="Tahoma" pitchFamily="34" charset="0"/>
              </a:rPr>
              <a:t> hubs, and increased connection distance.</a:t>
            </a:r>
            <a:endParaRPr lang="zh-CN" altLang="zh-CN" dirty="0">
              <a:latin typeface="Tahoma" pitchFamily="34" charset="0"/>
              <a:cs typeface="Tahoma" pitchFamily="34" charset="0"/>
            </a:endParaRPr>
          </a:p>
        </p:txBody>
      </p:sp>
      <p:sp>
        <p:nvSpPr>
          <p:cNvPr id="7" name="矩形 6"/>
          <p:cNvSpPr/>
          <p:nvPr/>
        </p:nvSpPr>
        <p:spPr>
          <a:xfrm>
            <a:off x="5200991" y="2204864"/>
            <a:ext cx="3187434" cy="646331"/>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en-US" altLang="zh-CN" dirty="0" smtClean="0">
                <a:latin typeface="Tahoma" pitchFamily="34" charset="0"/>
                <a:cs typeface="Tahoma" pitchFamily="34" charset="0"/>
              </a:rPr>
              <a:t>Nodes have  large Clustering Co-efficient are different </a:t>
            </a:r>
            <a:endParaRPr lang="zh-CN" altLang="en-US" dirty="0">
              <a:latin typeface="Tahoma" pitchFamily="34" charset="0"/>
              <a:cs typeface="Tahoma" pitchFamily="34" charset="0"/>
            </a:endParaRPr>
          </a:p>
        </p:txBody>
      </p:sp>
    </p:spTree>
    <p:extLst>
      <p:ext uri="{BB962C8B-B14F-4D97-AF65-F5344CB8AC3E}">
        <p14:creationId xmlns:p14="http://schemas.microsoft.com/office/powerpoint/2010/main" val="3451399035"/>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a:xfrm>
            <a:off x="611560" y="1700808"/>
            <a:ext cx="7344816" cy="4320480"/>
          </a:xfrm>
        </p:spPr>
        <p:txBody>
          <a:bodyPr/>
          <a:lstStyle/>
          <a:p>
            <a:r>
              <a:rPr lang="en-US" altLang="zh-CN" dirty="0" smtClean="0"/>
              <a:t>Background and Motivation</a:t>
            </a:r>
          </a:p>
          <a:p>
            <a:pPr lvl="1"/>
            <a:r>
              <a:rPr lang="en-US" altLang="zh-CN" dirty="0" smtClean="0"/>
              <a:t>What is the brain network</a:t>
            </a:r>
          </a:p>
          <a:p>
            <a:r>
              <a:rPr lang="en-US" altLang="zh-CN" dirty="0" smtClean="0"/>
              <a:t>Platform and Algorithm</a:t>
            </a:r>
          </a:p>
          <a:p>
            <a:pPr lvl="1"/>
            <a:r>
              <a:rPr lang="en-US" altLang="zh-CN" dirty="0" smtClean="0"/>
              <a:t>Why and how we design accelerators</a:t>
            </a:r>
          </a:p>
          <a:p>
            <a:r>
              <a:rPr lang="en-US" altLang="zh-CN" dirty="0" smtClean="0"/>
              <a:t>Results</a:t>
            </a:r>
          </a:p>
          <a:p>
            <a:r>
              <a:rPr lang="en-US" altLang="zh-CN" dirty="0"/>
              <a:t>Conclusion </a:t>
            </a:r>
            <a:r>
              <a:rPr lang="en-US" altLang="zh-CN" dirty="0" smtClean="0"/>
              <a:t>and </a:t>
            </a:r>
            <a:r>
              <a:rPr lang="en-US" altLang="zh-CN" dirty="0"/>
              <a:t>future </a:t>
            </a:r>
            <a:r>
              <a:rPr lang="en-US" altLang="zh-CN" dirty="0" smtClean="0"/>
              <a:t>work</a:t>
            </a:r>
          </a:p>
          <a:p>
            <a:pPr lvl="1"/>
            <a:r>
              <a:rPr lang="en-US" altLang="zh-CN" dirty="0" smtClean="0"/>
              <a:t>What we can do next</a:t>
            </a:r>
            <a:endParaRPr lang="zh-CN" altLang="en-US" dirty="0"/>
          </a:p>
        </p:txBody>
      </p:sp>
      <p:sp>
        <p:nvSpPr>
          <p:cNvPr id="4" name="灯片编号占位符 3"/>
          <p:cNvSpPr>
            <a:spLocks noGrp="1"/>
          </p:cNvSpPr>
          <p:nvPr>
            <p:ph type="sldNum" sz="quarter" idx="10"/>
          </p:nvPr>
        </p:nvSpPr>
        <p:spPr/>
        <p:txBody>
          <a:bodyPr/>
          <a:lstStyle/>
          <a:p>
            <a:fld id="{B7F05CB5-CFA1-49B7-BF35-E470197A8F4E}" type="slidenum">
              <a:rPr lang="zh-CN" altLang="en-US" smtClean="0"/>
              <a:t>2</a:t>
            </a:fld>
            <a:endParaRPr lang="zh-CN" altLang="en-US"/>
          </a:p>
        </p:txBody>
      </p:sp>
    </p:spTree>
    <p:extLst>
      <p:ext uri="{BB962C8B-B14F-4D97-AF65-F5344CB8AC3E}">
        <p14:creationId xmlns:p14="http://schemas.microsoft.com/office/powerpoint/2010/main" val="3124789905"/>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Modular </a:t>
            </a:r>
            <a:r>
              <a:rPr lang="en-US" altLang="zh-CN" dirty="0" smtClean="0"/>
              <a:t>Detection</a:t>
            </a:r>
            <a:endParaRPr lang="en-US" altLang="zh-CN" dirty="0"/>
          </a:p>
        </p:txBody>
      </p:sp>
      <p:sp>
        <p:nvSpPr>
          <p:cNvPr id="3" name="内容占位符 2"/>
          <p:cNvSpPr>
            <a:spLocks noGrp="1"/>
          </p:cNvSpPr>
          <p:nvPr>
            <p:ph idx="1"/>
          </p:nvPr>
        </p:nvSpPr>
        <p:spPr>
          <a:xfrm>
            <a:off x="467544" y="1268760"/>
            <a:ext cx="8229600" cy="5328592"/>
          </a:xfrm>
        </p:spPr>
        <p:txBody>
          <a:bodyPr>
            <a:normAutofit/>
          </a:bodyPr>
          <a:lstStyle/>
          <a:p>
            <a:r>
              <a:rPr lang="en-US" altLang="zh-CN" dirty="0" smtClean="0"/>
              <a:t>Identiﬁes </a:t>
            </a:r>
            <a:r>
              <a:rPr lang="en-US" altLang="zh-CN" dirty="0"/>
              <a:t>the functionally </a:t>
            </a:r>
            <a:r>
              <a:rPr lang="en-US" altLang="zh-CN" dirty="0" smtClean="0"/>
              <a:t>associated components </a:t>
            </a:r>
            <a:r>
              <a:rPr lang="en-US" altLang="zh-CN" dirty="0"/>
              <a:t>of the </a:t>
            </a:r>
            <a:r>
              <a:rPr lang="en-US" altLang="zh-CN" dirty="0" smtClean="0"/>
              <a:t>brain</a:t>
            </a:r>
          </a:p>
          <a:p>
            <a:endParaRPr lang="en-US" altLang="zh-CN" dirty="0" smtClean="0"/>
          </a:p>
          <a:p>
            <a:endParaRPr lang="en-US" altLang="zh-CN" dirty="0" smtClean="0"/>
          </a:p>
          <a:p>
            <a:endParaRPr lang="en-US" altLang="zh-CN" dirty="0"/>
          </a:p>
          <a:p>
            <a:endParaRPr lang="en-US" altLang="zh-CN" dirty="0"/>
          </a:p>
          <a:p>
            <a:r>
              <a:rPr lang="en-US" altLang="zh-CN" dirty="0" smtClean="0"/>
              <a:t>Spectral </a:t>
            </a:r>
            <a:r>
              <a:rPr lang="en-US" altLang="zh-CN" dirty="0"/>
              <a:t>partition </a:t>
            </a:r>
            <a:endParaRPr lang="zh-CN" altLang="en-US" dirty="0"/>
          </a:p>
          <a:p>
            <a:pPr lvl="1"/>
            <a:r>
              <a:rPr lang="en-US" altLang="zh-CN" dirty="0" smtClean="0"/>
              <a:t>More precise</a:t>
            </a:r>
          </a:p>
          <a:p>
            <a:pPr lvl="1"/>
            <a:r>
              <a:rPr lang="en-US" altLang="zh-CN" dirty="0" smtClean="0"/>
              <a:t>Demand huge computation</a:t>
            </a:r>
          </a:p>
          <a:p>
            <a:pPr lvl="1"/>
            <a:r>
              <a:rPr lang="en-US" altLang="zh-CN" dirty="0" smtClean="0">
                <a:solidFill>
                  <a:srgbClr val="C00000"/>
                </a:solidFill>
              </a:rPr>
              <a:t>We make it applicable to BNA</a:t>
            </a:r>
          </a:p>
        </p:txBody>
      </p:sp>
      <p:sp>
        <p:nvSpPr>
          <p:cNvPr id="5" name="灯片编号占位符 4"/>
          <p:cNvSpPr>
            <a:spLocks noGrp="1"/>
          </p:cNvSpPr>
          <p:nvPr>
            <p:ph type="sldNum" sz="quarter" idx="10"/>
          </p:nvPr>
        </p:nvSpPr>
        <p:spPr/>
        <p:txBody>
          <a:bodyPr/>
          <a:lstStyle/>
          <a:p>
            <a:fld id="{B7F05CB5-CFA1-49B7-BF35-E470197A8F4E}" type="slidenum">
              <a:rPr lang="zh-CN" altLang="en-US" smtClean="0"/>
              <a:t>20</a:t>
            </a:fld>
            <a:endParaRPr lang="zh-CN" altLang="en-US"/>
          </a:p>
        </p:txBody>
      </p:sp>
      <p:graphicFrame>
        <p:nvGraphicFramePr>
          <p:cNvPr id="4" name="表格 3"/>
          <p:cNvGraphicFramePr>
            <a:graphicFrameLocks noGrp="1"/>
          </p:cNvGraphicFramePr>
          <p:nvPr>
            <p:extLst>
              <p:ext uri="{D42A27DB-BD31-4B8C-83A1-F6EECF244321}">
                <p14:modId xmlns:p14="http://schemas.microsoft.com/office/powerpoint/2010/main" val="3884066290"/>
              </p:ext>
            </p:extLst>
          </p:nvPr>
        </p:nvGraphicFramePr>
        <p:xfrm>
          <a:off x="1259632" y="2276872"/>
          <a:ext cx="6624735" cy="1800200"/>
        </p:xfrm>
        <a:graphic>
          <a:graphicData uri="http://schemas.openxmlformats.org/drawingml/2006/table">
            <a:tbl>
              <a:tblPr firstRow="1" bandRow="1">
                <a:tableStyleId>{5C22544A-7EE6-4342-B048-85BDC9FD1C3A}</a:tableStyleId>
              </a:tblPr>
              <a:tblGrid>
                <a:gridCol w="2232248"/>
                <a:gridCol w="2184242"/>
                <a:gridCol w="2208245"/>
              </a:tblGrid>
              <a:tr h="450050">
                <a:tc>
                  <a:txBody>
                    <a:bodyPr/>
                    <a:lstStyle/>
                    <a:p>
                      <a:pPr algn="ctr"/>
                      <a:r>
                        <a:rPr lang="en-US" altLang="zh-CN" sz="2000" dirty="0" smtClean="0">
                          <a:solidFill>
                            <a:schemeClr val="tx1"/>
                          </a:solidFill>
                        </a:rPr>
                        <a:t>algorithm</a:t>
                      </a:r>
                      <a:endParaRPr lang="zh-CN" altLang="en-US" sz="2000" dirty="0">
                        <a:solidFill>
                          <a:schemeClr val="tx1"/>
                        </a:solidFill>
                      </a:endParaRPr>
                    </a:p>
                  </a:txBody>
                  <a:tcPr/>
                </a:tc>
                <a:tc>
                  <a:txBody>
                    <a:bodyPr/>
                    <a:lstStyle/>
                    <a:p>
                      <a:pPr algn="ctr"/>
                      <a:r>
                        <a:rPr lang="en-US" altLang="zh-CN" sz="2000" dirty="0" smtClean="0">
                          <a:solidFill>
                            <a:schemeClr val="tx1"/>
                          </a:solidFill>
                        </a:rPr>
                        <a:t>Proposed by</a:t>
                      </a:r>
                      <a:endParaRPr lang="zh-CN" altLang="en-US" sz="2000" dirty="0">
                        <a:solidFill>
                          <a:schemeClr val="tx1"/>
                        </a:solidFill>
                      </a:endParaRPr>
                    </a:p>
                  </a:txBody>
                  <a:tcPr/>
                </a:tc>
                <a:tc>
                  <a:txBody>
                    <a:bodyPr/>
                    <a:lstStyle/>
                    <a:p>
                      <a:pPr algn="ctr"/>
                      <a:r>
                        <a:rPr lang="en-US" altLang="zh-CN" sz="2000" dirty="0" smtClean="0">
                          <a:solidFill>
                            <a:schemeClr val="tx1"/>
                          </a:solidFill>
                        </a:rPr>
                        <a:t>Used in BNA</a:t>
                      </a:r>
                      <a:endParaRPr lang="zh-CN" altLang="en-US" sz="2000" dirty="0">
                        <a:solidFill>
                          <a:schemeClr val="tx1"/>
                        </a:solidFill>
                      </a:endParaRPr>
                    </a:p>
                  </a:txBody>
                  <a:tcPr/>
                </a:tc>
              </a:tr>
              <a:tr h="450050">
                <a:tc>
                  <a:txBody>
                    <a:bodyPr/>
                    <a:lstStyle/>
                    <a:p>
                      <a:pPr algn="ctr"/>
                      <a:r>
                        <a:rPr lang="en-US" altLang="zh-CN" sz="2000" dirty="0" smtClean="0">
                          <a:latin typeface="+mj-lt"/>
                        </a:rPr>
                        <a:t>Greedy algorithm </a:t>
                      </a:r>
                      <a:endParaRPr lang="zh-CN" altLang="en-US" sz="2000" dirty="0">
                        <a:latin typeface="+mj-lt"/>
                      </a:endParaRPr>
                    </a:p>
                  </a:txBody>
                  <a:tcPr/>
                </a:tc>
                <a:tc>
                  <a:txBody>
                    <a:bodyPr/>
                    <a:lstStyle/>
                    <a:p>
                      <a:pPr algn="ctr"/>
                      <a:r>
                        <a:rPr lang="en-US" altLang="zh-CN" sz="2000" dirty="0" smtClean="0">
                          <a:latin typeface="+mj-lt"/>
                        </a:rPr>
                        <a:t>[Newman 2004]</a:t>
                      </a:r>
                      <a:r>
                        <a:rPr lang="zh-CN" altLang="en-US" sz="2000" dirty="0" smtClean="0">
                          <a:latin typeface="+mj-lt"/>
                        </a:rPr>
                        <a:t> </a:t>
                      </a:r>
                      <a:endParaRPr lang="zh-CN" altLang="en-US" sz="2000" dirty="0">
                        <a:latin typeface="+mj-lt"/>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latin typeface="+mj-lt"/>
                        </a:rPr>
                        <a:t>[He 2009]</a:t>
                      </a:r>
                    </a:p>
                  </a:txBody>
                  <a:tcPr/>
                </a:tc>
              </a:tr>
              <a:tr h="450050">
                <a:tc>
                  <a:txBody>
                    <a:bodyPr/>
                    <a:lstStyle/>
                    <a:p>
                      <a:pPr algn="ctr"/>
                      <a:r>
                        <a:rPr lang="en-US" altLang="zh-CN" sz="2000" dirty="0" smtClean="0">
                          <a:latin typeface="+mj-lt"/>
                        </a:rPr>
                        <a:t>Random walk </a:t>
                      </a:r>
                      <a:endParaRPr lang="zh-CN" altLang="en-US" sz="2000" dirty="0">
                        <a:latin typeface="+mj-lt"/>
                      </a:endParaRPr>
                    </a:p>
                  </a:txBody>
                  <a:tcPr/>
                </a:tc>
                <a:tc>
                  <a:txBody>
                    <a:bodyPr/>
                    <a:lstStyle/>
                    <a:p>
                      <a:pPr algn="ctr"/>
                      <a:r>
                        <a:rPr lang="en-US" altLang="zh-CN" sz="2000" dirty="0" smtClean="0">
                          <a:latin typeface="+mj-lt"/>
                        </a:rPr>
                        <a:t>[Pons 2006] </a:t>
                      </a:r>
                      <a:endParaRPr lang="zh-CN" altLang="en-US" sz="2000" dirty="0">
                        <a:latin typeface="+mj-lt"/>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latin typeface="+mj-lt"/>
                        </a:rPr>
                        <a:t>[Valencia 2009]</a:t>
                      </a:r>
                    </a:p>
                  </a:txBody>
                  <a:tcPr/>
                </a:tc>
              </a:tr>
              <a:tr h="450050">
                <a:tc>
                  <a:txBody>
                    <a:bodyPr/>
                    <a:lstStyle/>
                    <a:p>
                      <a:pPr algn="ctr"/>
                      <a:r>
                        <a:rPr lang="en-US" altLang="zh-CN" sz="2000" dirty="0" smtClean="0">
                          <a:latin typeface="+mj-lt"/>
                        </a:rPr>
                        <a:t>Spectral partition </a:t>
                      </a:r>
                      <a:endParaRPr lang="zh-CN" altLang="en-US" sz="2000" dirty="0">
                        <a:latin typeface="+mj-lt"/>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latin typeface="+mj-lt"/>
                        </a:rPr>
                        <a:t>[Newman 2006]</a:t>
                      </a:r>
                      <a:endParaRPr lang="zh-CN" altLang="en-US" sz="2000" dirty="0" smtClean="0">
                        <a:latin typeface="+mj-lt"/>
                      </a:endParaRPr>
                    </a:p>
                  </a:txBody>
                  <a:tcPr/>
                </a:tc>
                <a:tc>
                  <a:txBody>
                    <a:bodyPr/>
                    <a:lstStyle/>
                    <a:p>
                      <a:pPr algn="ctr"/>
                      <a:r>
                        <a:rPr lang="en-US" altLang="zh-CN" sz="2000" dirty="0" smtClean="0">
                          <a:latin typeface="+mj-lt"/>
                        </a:rPr>
                        <a:t>Our</a:t>
                      </a:r>
                      <a:r>
                        <a:rPr lang="en-US" altLang="zh-CN" sz="2000" baseline="0" dirty="0" smtClean="0">
                          <a:latin typeface="+mj-lt"/>
                        </a:rPr>
                        <a:t> work</a:t>
                      </a:r>
                      <a:endParaRPr lang="zh-CN" altLang="en-US" sz="2000" dirty="0">
                        <a:latin typeface="+mj-lt"/>
                      </a:endParaRPr>
                    </a:p>
                  </a:txBody>
                  <a:tcPr/>
                </a:tc>
              </a:tr>
            </a:tbl>
          </a:graphicData>
        </a:graphic>
      </p:graphicFrame>
    </p:spTree>
    <p:extLst>
      <p:ext uri="{BB962C8B-B14F-4D97-AF65-F5344CB8AC3E}">
        <p14:creationId xmlns:p14="http://schemas.microsoft.com/office/powerpoint/2010/main" val="3824911440"/>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Spectral partition </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11560" y="1340768"/>
                <a:ext cx="7992888" cy="5040560"/>
              </a:xfrm>
            </p:spPr>
            <p:txBody>
              <a:bodyPr>
                <a:normAutofit/>
              </a:bodyPr>
              <a:lstStyle/>
              <a:p>
                <a:r>
                  <a:rPr lang="en-US" altLang="zh-CN" dirty="0" smtClean="0"/>
                  <a:t>Objective: maximizing modularity</a:t>
                </a: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𝑄</m:t>
                      </m:r>
                      <m:r>
                        <a:rPr lang="en-US" altLang="zh-CN">
                          <a:latin typeface="Cambria Math"/>
                        </a:rPr>
                        <m:t>=</m:t>
                      </m:r>
                      <m:f>
                        <m:fPr>
                          <m:ctrlPr>
                            <a:rPr lang="zh-CN" altLang="zh-CN" i="1">
                              <a:latin typeface="Cambria Math"/>
                            </a:rPr>
                          </m:ctrlPr>
                        </m:fPr>
                        <m:num>
                          <m:r>
                            <a:rPr lang="en-US" altLang="zh-CN">
                              <a:latin typeface="Cambria Math"/>
                            </a:rPr>
                            <m:t>1</m:t>
                          </m:r>
                        </m:num>
                        <m:den>
                          <m:r>
                            <a:rPr lang="en-US" altLang="zh-CN">
                              <a:latin typeface="Cambria Math"/>
                            </a:rPr>
                            <m:t>2</m:t>
                          </m:r>
                          <m:r>
                            <a:rPr lang="en-US" altLang="zh-CN" i="1">
                              <a:latin typeface="Cambria Math"/>
                            </a:rPr>
                            <m:t>𝑚</m:t>
                          </m:r>
                        </m:den>
                      </m:f>
                      <m:nary>
                        <m:naryPr>
                          <m:chr m:val="∑"/>
                          <m:limLoc m:val="undOvr"/>
                          <m:supHide m:val="on"/>
                          <m:ctrlPr>
                            <a:rPr lang="zh-CN" altLang="zh-CN" i="1">
                              <a:latin typeface="Cambria Math"/>
                            </a:rPr>
                          </m:ctrlPr>
                        </m:naryPr>
                        <m:sub>
                          <m:r>
                            <a:rPr lang="en-US" altLang="zh-CN" i="1">
                              <a:latin typeface="Cambria Math"/>
                            </a:rPr>
                            <m:t>𝑖</m:t>
                          </m:r>
                          <m:r>
                            <a:rPr lang="en-US" altLang="zh-CN">
                              <a:latin typeface="Cambria Math"/>
                            </a:rPr>
                            <m:t>,</m:t>
                          </m:r>
                          <m:r>
                            <a:rPr lang="en-US" altLang="zh-CN" i="1">
                              <a:latin typeface="Cambria Math"/>
                            </a:rPr>
                            <m:t>𝑗</m:t>
                          </m:r>
                        </m:sub>
                        <m:sup/>
                        <m:e>
                          <m:r>
                            <a:rPr lang="en-US" altLang="zh-CN">
                              <a:latin typeface="Cambria Math"/>
                            </a:rPr>
                            <m:t>‍</m:t>
                          </m:r>
                        </m:e>
                      </m:nary>
                      <m:d>
                        <m:dPr>
                          <m:begChr m:val="["/>
                          <m:endChr m:val="]"/>
                          <m:ctrlPr>
                            <a:rPr lang="zh-CN" altLang="zh-CN" i="1">
                              <a:latin typeface="Cambria Math"/>
                            </a:rPr>
                          </m:ctrlPr>
                        </m:dPr>
                        <m:e>
                          <m:sSub>
                            <m:sSubPr>
                              <m:ctrlPr>
                                <a:rPr lang="zh-CN" altLang="zh-CN" i="1">
                                  <a:latin typeface="Cambria Math"/>
                                </a:rPr>
                              </m:ctrlPr>
                            </m:sSubPr>
                            <m:e>
                              <m:r>
                                <a:rPr lang="en-US" altLang="zh-CN" i="1">
                                  <a:latin typeface="Cambria Math"/>
                                </a:rPr>
                                <m:t>𝐴</m:t>
                              </m:r>
                            </m:e>
                            <m:sub>
                              <m:r>
                                <a:rPr lang="en-US" altLang="zh-CN" i="1">
                                  <a:latin typeface="Cambria Math"/>
                                </a:rPr>
                                <m:t>𝑖𝑗</m:t>
                              </m:r>
                            </m:sub>
                          </m:sSub>
                          <m:r>
                            <a:rPr lang="en-US" altLang="zh-CN" i="1">
                              <a:latin typeface="Cambria Math"/>
                            </a:rPr>
                            <m:t>−</m:t>
                          </m:r>
                          <m:sSub>
                            <m:sSubPr>
                              <m:ctrlPr>
                                <a:rPr lang="zh-CN" altLang="zh-CN" i="1">
                                  <a:latin typeface="Cambria Math"/>
                                </a:rPr>
                              </m:ctrlPr>
                            </m:sSubPr>
                            <m:e>
                              <m:r>
                                <a:rPr lang="en-US" altLang="zh-CN" i="1">
                                  <a:latin typeface="Cambria Math"/>
                                </a:rPr>
                                <m:t>𝑃</m:t>
                              </m:r>
                            </m:e>
                            <m:sub>
                              <m:r>
                                <a:rPr lang="en-US" altLang="zh-CN" i="1">
                                  <a:latin typeface="Cambria Math"/>
                                </a:rPr>
                                <m:t>𝑖𝑗</m:t>
                              </m:r>
                            </m:sub>
                          </m:sSub>
                        </m:e>
                      </m:d>
                      <m:r>
                        <a:rPr lang="en-US" altLang="zh-CN" i="1">
                          <a:latin typeface="Cambria Math"/>
                        </a:rPr>
                        <m:t>𝛿</m:t>
                      </m:r>
                      <m:d>
                        <m:dPr>
                          <m:ctrlPr>
                            <a:rPr lang="zh-CN" altLang="zh-CN" i="1">
                              <a:latin typeface="Cambria Math"/>
                            </a:rPr>
                          </m:ctrlPr>
                        </m:dPr>
                        <m:e>
                          <m:sSub>
                            <m:sSubPr>
                              <m:ctrlPr>
                                <a:rPr lang="zh-CN" altLang="zh-CN" i="1">
                                  <a:latin typeface="Cambria Math"/>
                                </a:rPr>
                              </m:ctrlPr>
                            </m:sSubPr>
                            <m:e>
                              <m:r>
                                <a:rPr lang="en-US" altLang="zh-CN" i="1">
                                  <a:latin typeface="Cambria Math"/>
                                </a:rPr>
                                <m:t>𝑔</m:t>
                              </m:r>
                            </m:e>
                            <m:sub>
                              <m:r>
                                <a:rPr lang="en-US" altLang="zh-CN" i="1">
                                  <a:latin typeface="Cambria Math"/>
                                </a:rPr>
                                <m:t>𝑖</m:t>
                              </m:r>
                            </m:sub>
                          </m:sSub>
                          <m:r>
                            <a:rPr lang="en-US" altLang="zh-CN">
                              <a:latin typeface="Cambria Math"/>
                            </a:rPr>
                            <m:t>,</m:t>
                          </m:r>
                          <m:sSub>
                            <m:sSubPr>
                              <m:ctrlPr>
                                <a:rPr lang="zh-CN" altLang="zh-CN" i="1">
                                  <a:latin typeface="Cambria Math"/>
                                </a:rPr>
                              </m:ctrlPr>
                            </m:sSubPr>
                            <m:e>
                              <m:r>
                                <a:rPr lang="en-US" altLang="zh-CN" i="1">
                                  <a:latin typeface="Cambria Math"/>
                                </a:rPr>
                                <m:t>𝑔</m:t>
                              </m:r>
                            </m:e>
                            <m:sub>
                              <m:r>
                                <a:rPr lang="en-US" altLang="zh-CN" i="1">
                                  <a:latin typeface="Cambria Math"/>
                                </a:rPr>
                                <m:t>𝑗</m:t>
                              </m:r>
                            </m:sub>
                          </m:sSub>
                        </m:e>
                      </m:d>
                    </m:oMath>
                  </m:oMathPara>
                </a14:m>
                <a:endParaRPr lang="en-US" altLang="zh-CN" dirty="0" smtClean="0"/>
              </a:p>
              <a:p>
                <a:r>
                  <a:rPr lang="en-US" altLang="zh-CN" dirty="0"/>
                  <a:t>m: total number of edges</a:t>
                </a:r>
              </a:p>
              <a:p>
                <a:r>
                  <a:rPr lang="en-US" altLang="zh-CN" b="1" dirty="0" smtClean="0">
                    <a:latin typeface="+mj-lt"/>
                  </a:rPr>
                  <a:t>A</a:t>
                </a:r>
                <a:r>
                  <a:rPr lang="en-US" altLang="zh-CN" dirty="0" smtClean="0">
                    <a:latin typeface="+mj-lt"/>
                  </a:rPr>
                  <a:t>: </a:t>
                </a:r>
                <a:r>
                  <a:rPr lang="en-US" altLang="zh-CN" dirty="0"/>
                  <a:t>binary adjacency matrix</a:t>
                </a:r>
              </a:p>
              <a:p>
                <a14:m>
                  <m:oMath xmlns:m="http://schemas.openxmlformats.org/officeDocument/2006/math">
                    <m:r>
                      <a:rPr lang="en-US" altLang="zh-CN" b="1" i="0" smtClean="0">
                        <a:latin typeface="Cambria Math"/>
                      </a:rPr>
                      <m:t>𝐏</m:t>
                    </m:r>
                    <m:r>
                      <a:rPr lang="en-US" altLang="zh-CN" b="0" i="1" smtClean="0">
                        <a:latin typeface="Cambria Math"/>
                      </a:rPr>
                      <m:t>=</m:t>
                    </m:r>
                    <m:f>
                      <m:fPr>
                        <m:ctrlPr>
                          <a:rPr lang="en-US" altLang="zh-CN" i="1">
                            <a:latin typeface="Cambria Math"/>
                          </a:rPr>
                        </m:ctrlPr>
                      </m:fPr>
                      <m:num>
                        <m:r>
                          <a:rPr lang="en-US" altLang="zh-CN" b="1" i="1">
                            <a:latin typeface="Cambria Math"/>
                          </a:rPr>
                          <m:t>𝒌</m:t>
                        </m:r>
                        <m:sSup>
                          <m:sSupPr>
                            <m:ctrlPr>
                              <a:rPr lang="en-US" altLang="zh-CN" i="1">
                                <a:latin typeface="Cambria Math"/>
                              </a:rPr>
                            </m:ctrlPr>
                          </m:sSupPr>
                          <m:e>
                            <m:r>
                              <a:rPr lang="en-US" altLang="zh-CN" b="1" i="1">
                                <a:latin typeface="Cambria Math"/>
                              </a:rPr>
                              <m:t>𝒌</m:t>
                            </m:r>
                          </m:e>
                          <m:sup>
                            <m:r>
                              <a:rPr lang="en-US" altLang="zh-CN" i="1">
                                <a:latin typeface="Cambria Math"/>
                              </a:rPr>
                              <m:t>𝑇</m:t>
                            </m:r>
                          </m:sup>
                        </m:sSup>
                      </m:num>
                      <m:den>
                        <m:r>
                          <a:rPr lang="en-US" altLang="zh-CN" i="1">
                            <a:latin typeface="Cambria Math"/>
                          </a:rPr>
                          <m:t>2</m:t>
                        </m:r>
                        <m:r>
                          <a:rPr lang="en-US" altLang="zh-CN" i="1">
                            <a:latin typeface="Cambria Math"/>
                          </a:rPr>
                          <m:t>𝑚</m:t>
                        </m:r>
                      </m:den>
                    </m:f>
                  </m:oMath>
                </a14:m>
                <a:endParaRPr lang="en-US" altLang="zh-CN" dirty="0" smtClean="0"/>
              </a:p>
              <a:p>
                <a:r>
                  <a:rPr lang="en-US" altLang="zh-CN" b="1" dirty="0" smtClean="0"/>
                  <a:t>k</a:t>
                </a:r>
                <a:r>
                  <a:rPr lang="en-US" altLang="zh-CN" dirty="0" smtClean="0"/>
                  <a:t>: degree vector (column vector, number of vertices)</a:t>
                </a:r>
              </a:p>
              <a:p>
                <a14:m>
                  <m:oMath xmlns:m="http://schemas.openxmlformats.org/officeDocument/2006/math">
                    <m:sSub>
                      <m:sSubPr>
                        <m:ctrlPr>
                          <a:rPr lang="zh-CN" altLang="zh-CN" i="1">
                            <a:latin typeface="Cambria Math"/>
                          </a:rPr>
                        </m:ctrlPr>
                      </m:sSubPr>
                      <m:e>
                        <m:r>
                          <a:rPr lang="en-US" altLang="zh-CN" i="1">
                            <a:latin typeface="Cambria Math"/>
                          </a:rPr>
                          <m:t>𝑔</m:t>
                        </m:r>
                      </m:e>
                      <m:sub>
                        <m:r>
                          <a:rPr lang="en-US" altLang="zh-CN" i="1">
                            <a:latin typeface="Cambria Math"/>
                          </a:rPr>
                          <m:t>𝑖</m:t>
                        </m:r>
                      </m:sub>
                    </m:sSub>
                  </m:oMath>
                </a14:m>
                <a:r>
                  <a:rPr lang="en-US" altLang="zh-CN" dirty="0" smtClean="0"/>
                  <a:t>: the group that vertex </a:t>
                </a:r>
                <a14:m>
                  <m:oMath xmlns:m="http://schemas.openxmlformats.org/officeDocument/2006/math">
                    <m:r>
                      <a:rPr lang="en-US" altLang="zh-CN" i="1">
                        <a:latin typeface="Cambria Math"/>
                      </a:rPr>
                      <m:t>𝑖</m:t>
                    </m:r>
                  </m:oMath>
                </a14:m>
                <a:r>
                  <a:rPr lang="en-US" altLang="zh-CN" dirty="0" smtClean="0"/>
                  <a:t> belongs to</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11560" y="1340768"/>
                <a:ext cx="7992888" cy="5040560"/>
              </a:xfrm>
              <a:blipFill rotWithShape="1">
                <a:blip r:embed="rId3"/>
                <a:stretch>
                  <a:fillRect l="-1297" t="-1209" b="-363"/>
                </a:stretch>
              </a:blipFill>
            </p:spPr>
            <p:txBody>
              <a:bodyPr/>
              <a:lstStyle/>
              <a:p>
                <a:r>
                  <a:rPr lang="zh-CN" altLang="en-US">
                    <a:noFill/>
                  </a:rPr>
                  <a:t> </a:t>
                </a:r>
              </a:p>
            </p:txBody>
          </p:sp>
        </mc:Fallback>
      </mc:AlternateContent>
      <p:sp>
        <p:nvSpPr>
          <p:cNvPr id="4" name="灯片编号占位符 3"/>
          <p:cNvSpPr>
            <a:spLocks noGrp="1"/>
          </p:cNvSpPr>
          <p:nvPr>
            <p:ph type="sldNum" sz="quarter" idx="10"/>
          </p:nvPr>
        </p:nvSpPr>
        <p:spPr/>
        <p:txBody>
          <a:bodyPr/>
          <a:lstStyle/>
          <a:p>
            <a:fld id="{B7F05CB5-CFA1-49B7-BF35-E470197A8F4E}" type="slidenum">
              <a:rPr lang="zh-CN" altLang="en-US" smtClean="0"/>
              <a:t>21</a:t>
            </a:fld>
            <a:endParaRPr lang="zh-CN" altLang="en-US"/>
          </a:p>
        </p:txBody>
      </p:sp>
    </p:spTree>
    <p:extLst>
      <p:ext uri="{BB962C8B-B14F-4D97-AF65-F5344CB8AC3E}">
        <p14:creationId xmlns:p14="http://schemas.microsoft.com/office/powerpoint/2010/main" val="1168388672"/>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458416"/>
            <a:ext cx="8229600" cy="522312"/>
          </a:xfrm>
        </p:spPr>
        <p:txBody>
          <a:bodyPr/>
          <a:lstStyle/>
          <a:p>
            <a:r>
              <a:rPr lang="en-US" altLang="zh-CN" dirty="0"/>
              <a:t>Spectral partition </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67544" y="1196752"/>
                <a:ext cx="8229600" cy="5184576"/>
              </a:xfrm>
            </p:spPr>
            <p:txBody>
              <a:bodyPr>
                <a:normAutofit/>
              </a:bodyPr>
              <a:lstStyle/>
              <a:p>
                <a:r>
                  <a:rPr lang="en-US" altLang="zh-CN" dirty="0" smtClean="0"/>
                  <a:t>Best division: eigenvector </a:t>
                </a:r>
                <a:r>
                  <a:rPr lang="en-US" altLang="zh-CN" dirty="0"/>
                  <a:t>of the </a:t>
                </a:r>
                <a:r>
                  <a:rPr lang="en-US" altLang="zh-CN" b="1" dirty="0"/>
                  <a:t>most positive eigenvalue</a:t>
                </a:r>
                <a:r>
                  <a:rPr lang="en-US" altLang="zh-CN" dirty="0"/>
                  <a:t> of a Modularity Matrix B = A – P</a:t>
                </a:r>
              </a:p>
              <a:p>
                <a:r>
                  <a:rPr lang="en-US" altLang="zh-CN" dirty="0"/>
                  <a:t>Power method: </a:t>
                </a:r>
                <a:r>
                  <a:rPr lang="en-US" altLang="zh-CN" dirty="0" smtClean="0"/>
                  <a:t>largest eigenvalue</a:t>
                </a:r>
              </a:p>
              <a:p>
                <a:pPr lvl="1"/>
                <a:r>
                  <a:rPr lang="en-US" altLang="zh-CN" dirty="0"/>
                  <a:t>Random initial vector</a:t>
                </a:r>
                <a:r>
                  <a:rPr lang="en-US" altLang="zh-CN" dirty="0" smtClean="0"/>
                  <a:t> </a:t>
                </a:r>
                <a14:m>
                  <m:oMath xmlns:m="http://schemas.openxmlformats.org/officeDocument/2006/math">
                    <m:sSub>
                      <m:sSubPr>
                        <m:ctrlPr>
                          <a:rPr lang="en-US" altLang="zh-CN" i="1">
                            <a:latin typeface="Cambria Math"/>
                          </a:rPr>
                        </m:ctrlPr>
                      </m:sSubPr>
                      <m:e>
                        <m:r>
                          <a:rPr lang="en-US" altLang="zh-CN" i="1">
                            <a:latin typeface="Cambria Math"/>
                          </a:rPr>
                          <m:t>𝑥</m:t>
                        </m:r>
                      </m:e>
                      <m:sub>
                        <m:r>
                          <a:rPr lang="en-US" altLang="zh-CN" b="0" i="1" smtClean="0">
                            <a:latin typeface="Cambria Math"/>
                          </a:rPr>
                          <m:t>0</m:t>
                        </m:r>
                      </m:sub>
                    </m:sSub>
                  </m:oMath>
                </a14:m>
                <a:endParaRPr lang="en-US" altLang="zh-CN" i="1" dirty="0" smtClean="0">
                  <a:latin typeface="Cambria Math"/>
                </a:endParaRPr>
              </a:p>
              <a:p>
                <a:pPr lvl="1"/>
                <a14:m>
                  <m:oMath xmlns:m="http://schemas.openxmlformats.org/officeDocument/2006/math">
                    <m:sSub>
                      <m:sSubPr>
                        <m:ctrlPr>
                          <a:rPr lang="en-US" altLang="zh-CN" b="0" i="1" smtClean="0">
                            <a:latin typeface="Cambria Math"/>
                          </a:rPr>
                        </m:ctrlPr>
                      </m:sSubPr>
                      <m:e>
                        <m:r>
                          <a:rPr lang="en-US" altLang="zh-CN" b="0" i="1" smtClean="0">
                            <a:latin typeface="Cambria Math"/>
                          </a:rPr>
                          <m:t>𝑥</m:t>
                        </m:r>
                      </m:e>
                      <m:sub>
                        <m:r>
                          <a:rPr lang="en-US" altLang="zh-CN" b="0" i="1" smtClean="0">
                            <a:latin typeface="Cambria Math"/>
                          </a:rPr>
                          <m:t>1</m:t>
                        </m:r>
                      </m:sub>
                    </m:sSub>
                    <m:r>
                      <a:rPr lang="en-US" altLang="zh-CN" b="0" i="1" smtClean="0">
                        <a:latin typeface="Cambria Math"/>
                      </a:rPr>
                      <m:t>=</m:t>
                    </m:r>
                    <m:r>
                      <a:rPr lang="en-US" altLang="zh-CN" b="1" i="1" smtClean="0">
                        <a:latin typeface="Cambria Math"/>
                      </a:rPr>
                      <m:t>𝑩</m:t>
                    </m:r>
                    <m:sSub>
                      <m:sSubPr>
                        <m:ctrlPr>
                          <a:rPr lang="en-US" altLang="zh-CN" i="1">
                            <a:latin typeface="Cambria Math"/>
                          </a:rPr>
                        </m:ctrlPr>
                      </m:sSubPr>
                      <m:e>
                        <m:r>
                          <a:rPr lang="en-US" altLang="zh-CN" i="1">
                            <a:latin typeface="Cambria Math"/>
                          </a:rPr>
                          <m:t>𝑥</m:t>
                        </m:r>
                      </m:e>
                      <m:sub>
                        <m:r>
                          <a:rPr lang="en-US" altLang="zh-CN" b="0" i="1" smtClean="0">
                            <a:latin typeface="Cambria Math"/>
                          </a:rPr>
                          <m:t>0</m:t>
                        </m:r>
                      </m:sub>
                    </m:sSub>
                    <m:r>
                      <a:rPr lang="en-US" altLang="zh-CN" b="0" i="1" smtClean="0">
                        <a:latin typeface="Cambria Math"/>
                      </a:rPr>
                      <m:t>=</m:t>
                    </m:r>
                  </m:oMath>
                </a14:m>
                <a:r>
                  <a:rPr lang="en-US" altLang="zh-CN" b="1" dirty="0"/>
                  <a:t> </a:t>
                </a:r>
                <a14:m>
                  <m:oMath xmlns:m="http://schemas.openxmlformats.org/officeDocument/2006/math">
                    <m:r>
                      <a:rPr lang="en-US" altLang="zh-CN" b="1" i="0" smtClean="0">
                        <a:latin typeface="Cambria Math"/>
                      </a:rPr>
                      <m:t>(</m:t>
                    </m:r>
                    <m:r>
                      <a:rPr lang="en-US" altLang="zh-CN" b="1" i="1">
                        <a:latin typeface="Cambria Math"/>
                      </a:rPr>
                      <m:t>𝑨</m:t>
                    </m:r>
                    <m:r>
                      <a:rPr lang="en-US" altLang="zh-CN" i="1">
                        <a:latin typeface="Cambria Math"/>
                      </a:rPr>
                      <m:t>−</m:t>
                    </m:r>
                    <m:r>
                      <a:rPr lang="en-US" altLang="zh-CN" b="1" i="1">
                        <a:latin typeface="Cambria Math"/>
                      </a:rPr>
                      <m:t>𝑷</m:t>
                    </m:r>
                    <m:r>
                      <a:rPr lang="en-US" altLang="zh-CN" b="1" i="1" smtClean="0">
                        <a:latin typeface="Cambria Math"/>
                      </a:rPr>
                      <m:t>)</m:t>
                    </m:r>
                    <m:sSub>
                      <m:sSubPr>
                        <m:ctrlPr>
                          <a:rPr lang="en-US" altLang="zh-CN" i="1">
                            <a:latin typeface="Cambria Math"/>
                          </a:rPr>
                        </m:ctrlPr>
                      </m:sSubPr>
                      <m:e>
                        <m:r>
                          <a:rPr lang="en-US" altLang="zh-CN" i="1">
                            <a:latin typeface="Cambria Math"/>
                          </a:rPr>
                          <m:t>𝑥</m:t>
                        </m:r>
                      </m:e>
                      <m:sub>
                        <m:r>
                          <a:rPr lang="en-US" altLang="zh-CN" i="1">
                            <a:latin typeface="Cambria Math"/>
                          </a:rPr>
                          <m:t>0</m:t>
                        </m:r>
                      </m:sub>
                    </m:sSub>
                    <m:r>
                      <a:rPr lang="en-US" altLang="zh-CN" b="0" i="1" smtClean="0">
                        <a:latin typeface="Cambria Math"/>
                      </a:rPr>
                      <m:t>=</m:t>
                    </m:r>
                  </m:oMath>
                </a14:m>
                <a:r>
                  <a:rPr lang="en-US" altLang="zh-CN" b="1" dirty="0"/>
                  <a:t> </a:t>
                </a:r>
                <a14:m>
                  <m:oMath xmlns:m="http://schemas.openxmlformats.org/officeDocument/2006/math">
                    <m:r>
                      <a:rPr lang="en-US" altLang="zh-CN" b="1" i="1">
                        <a:latin typeface="Cambria Math"/>
                      </a:rPr>
                      <m:t>𝑨</m:t>
                    </m:r>
                    <m:sSub>
                      <m:sSubPr>
                        <m:ctrlPr>
                          <a:rPr lang="en-US" altLang="zh-CN" i="1">
                            <a:latin typeface="Cambria Math"/>
                          </a:rPr>
                        </m:ctrlPr>
                      </m:sSubPr>
                      <m:e>
                        <m:r>
                          <a:rPr lang="en-US" altLang="zh-CN" i="1">
                            <a:latin typeface="Cambria Math"/>
                          </a:rPr>
                          <m:t>𝑥</m:t>
                        </m:r>
                      </m:e>
                      <m:sub>
                        <m:r>
                          <a:rPr lang="en-US" altLang="zh-CN" i="1">
                            <a:latin typeface="Cambria Math"/>
                          </a:rPr>
                          <m:t>0</m:t>
                        </m:r>
                      </m:sub>
                    </m:sSub>
                    <m:r>
                      <a:rPr lang="en-US" altLang="zh-CN" b="0" i="1" smtClean="0">
                        <a:latin typeface="Cambria Math"/>
                      </a:rPr>
                      <m:t>−</m:t>
                    </m:r>
                    <m:f>
                      <m:fPr>
                        <m:ctrlPr>
                          <a:rPr lang="en-US" altLang="zh-CN" i="1">
                            <a:latin typeface="Cambria Math"/>
                          </a:rPr>
                        </m:ctrlPr>
                      </m:fPr>
                      <m:num>
                        <m:sSup>
                          <m:sSupPr>
                            <m:ctrlPr>
                              <a:rPr lang="en-US" altLang="zh-CN" i="1">
                                <a:latin typeface="Cambria Math"/>
                              </a:rPr>
                            </m:ctrlPr>
                          </m:sSupPr>
                          <m:e>
                            <m:r>
                              <a:rPr lang="en-US" altLang="zh-CN" i="1">
                                <a:latin typeface="Cambria Math"/>
                              </a:rPr>
                              <m:t>𝑘</m:t>
                            </m:r>
                          </m:e>
                          <m:sup>
                            <m:r>
                              <a:rPr lang="en-US" altLang="zh-CN" i="1">
                                <a:latin typeface="Cambria Math"/>
                              </a:rPr>
                              <m:t>𝑇</m:t>
                            </m:r>
                          </m:sup>
                        </m:sSup>
                        <m:sSub>
                          <m:sSubPr>
                            <m:ctrlPr>
                              <a:rPr lang="en-US" altLang="zh-CN" i="1">
                                <a:latin typeface="Cambria Math"/>
                              </a:rPr>
                            </m:ctrlPr>
                          </m:sSubPr>
                          <m:e>
                            <m:r>
                              <a:rPr lang="en-US" altLang="zh-CN" i="1">
                                <a:latin typeface="Cambria Math"/>
                              </a:rPr>
                              <m:t>𝑥</m:t>
                            </m:r>
                          </m:e>
                          <m:sub>
                            <m:r>
                              <a:rPr lang="en-US" altLang="zh-CN" i="1">
                                <a:latin typeface="Cambria Math"/>
                              </a:rPr>
                              <m:t>0</m:t>
                            </m:r>
                          </m:sub>
                        </m:sSub>
                      </m:num>
                      <m:den>
                        <m:r>
                          <a:rPr lang="en-US" altLang="zh-CN" i="1">
                            <a:latin typeface="Cambria Math"/>
                          </a:rPr>
                          <m:t>2</m:t>
                        </m:r>
                        <m:r>
                          <a:rPr lang="en-US" altLang="zh-CN" i="1">
                            <a:latin typeface="Cambria Math"/>
                          </a:rPr>
                          <m:t>𝑚</m:t>
                        </m:r>
                      </m:den>
                    </m:f>
                    <m:acc>
                      <m:accPr>
                        <m:chr m:val="⃗"/>
                        <m:ctrlPr>
                          <a:rPr lang="en-US" altLang="zh-CN" b="1" i="1" smtClean="0">
                            <a:latin typeface="Cambria Math"/>
                          </a:rPr>
                        </m:ctrlPr>
                      </m:accPr>
                      <m:e>
                        <m:r>
                          <a:rPr lang="en-US" altLang="zh-CN" b="1" i="1" smtClean="0">
                            <a:latin typeface="Cambria Math"/>
                          </a:rPr>
                          <m:t>𝒌</m:t>
                        </m:r>
                      </m:e>
                    </m:acc>
                  </m:oMath>
                </a14:m>
                <a:endParaRPr lang="en-US" altLang="zh-CN" dirty="0" smtClean="0"/>
              </a:p>
              <a:p>
                <a:endParaRPr lang="en-US" altLang="zh-CN" dirty="0" smtClean="0"/>
              </a:p>
              <a:p>
                <a:pPr lvl="1"/>
                <a:r>
                  <a:rPr lang="en-US" altLang="zh-CN" dirty="0" smtClean="0"/>
                  <a:t>Iterative on GPU: </a:t>
                </a:r>
                <a:r>
                  <a:rPr lang="en-US" altLang="zh-CN" dirty="0" err="1" smtClean="0"/>
                  <a:t>SpMV</a:t>
                </a:r>
                <a:r>
                  <a:rPr lang="en-US" altLang="zh-CN" dirty="0" smtClean="0"/>
                  <a:t>, dot product, ...</a:t>
                </a:r>
              </a:p>
              <a:p>
                <a:pPr lvl="1"/>
                <a:r>
                  <a:rPr lang="en-US" altLang="zh-CN" dirty="0" smtClean="0"/>
                  <a:t>We need most positive, not largest</a:t>
                </a:r>
              </a:p>
              <a:p>
                <a:pPr lvl="1"/>
                <a14:m>
                  <m:oMath xmlns:m="http://schemas.openxmlformats.org/officeDocument/2006/math">
                    <m:sSub>
                      <m:sSubPr>
                        <m:ctrlPr>
                          <a:rPr lang="en-US" altLang="zh-CN" i="1">
                            <a:latin typeface="Cambria Math"/>
                          </a:rPr>
                        </m:ctrlPr>
                      </m:sSubPr>
                      <m:e>
                        <m:r>
                          <a:rPr lang="en-US" altLang="zh-CN" i="1">
                            <a:latin typeface="Cambria Math"/>
                          </a:rPr>
                          <m:t>𝑥</m:t>
                        </m:r>
                      </m:e>
                      <m:sub>
                        <m:r>
                          <a:rPr lang="en-US" altLang="zh-CN" b="0" i="1" smtClean="0">
                            <a:latin typeface="Cambria Math"/>
                          </a:rPr>
                          <m:t>𝑛</m:t>
                        </m:r>
                        <m:r>
                          <a:rPr lang="en-US" altLang="zh-CN" b="0" i="1" smtClean="0">
                            <a:latin typeface="Cambria Math"/>
                          </a:rPr>
                          <m:t>+1</m:t>
                        </m:r>
                      </m:sub>
                    </m:sSub>
                    <m:r>
                      <a:rPr lang="en-US" altLang="zh-CN" i="1">
                        <a:latin typeface="Cambria Math"/>
                      </a:rPr>
                      <m:t>=</m:t>
                    </m:r>
                    <m:d>
                      <m:dPr>
                        <m:ctrlPr>
                          <a:rPr lang="en-US" altLang="zh-CN" b="1" i="1" smtClean="0">
                            <a:latin typeface="Cambria Math"/>
                          </a:rPr>
                        </m:ctrlPr>
                      </m:dPr>
                      <m:e>
                        <m:r>
                          <a:rPr lang="en-US" altLang="zh-CN" b="1" i="1">
                            <a:latin typeface="Cambria Math"/>
                          </a:rPr>
                          <m:t>𝑩</m:t>
                        </m:r>
                        <m:r>
                          <a:rPr lang="en-US" altLang="zh-CN" b="1" i="1" smtClean="0">
                            <a:latin typeface="Cambria Math"/>
                          </a:rPr>
                          <m:t>+</m:t>
                        </m:r>
                        <m:r>
                          <m:rPr>
                            <m:sty m:val="p"/>
                          </m:rPr>
                          <a:rPr lang="el-GR" altLang="zh-CN" b="1" i="1" smtClean="0">
                            <a:latin typeface="Cambria Math"/>
                          </a:rPr>
                          <m:t>β</m:t>
                        </m:r>
                        <m:r>
                          <a:rPr lang="en-US" altLang="zh-CN" b="1" i="1" smtClean="0">
                            <a:latin typeface="Cambria Math"/>
                          </a:rPr>
                          <m:t>𝑰</m:t>
                        </m:r>
                      </m:e>
                    </m:d>
                    <m:sSub>
                      <m:sSubPr>
                        <m:ctrlPr>
                          <a:rPr lang="en-US" altLang="zh-CN" i="1">
                            <a:latin typeface="Cambria Math"/>
                          </a:rPr>
                        </m:ctrlPr>
                      </m:sSubPr>
                      <m:e>
                        <m:r>
                          <a:rPr lang="en-US" altLang="zh-CN" i="1">
                            <a:latin typeface="Cambria Math"/>
                          </a:rPr>
                          <m:t>𝑥</m:t>
                        </m:r>
                      </m:e>
                      <m:sub>
                        <m:r>
                          <a:rPr lang="en-US" altLang="zh-CN" b="0" i="1" smtClean="0">
                            <a:latin typeface="Cambria Math"/>
                          </a:rPr>
                          <m:t>𝑛</m:t>
                        </m:r>
                      </m:sub>
                    </m:sSub>
                    <m:r>
                      <a:rPr lang="en-US" altLang="zh-CN" b="0" i="1" smtClean="0">
                        <a:latin typeface="Cambria Math"/>
                      </a:rPr>
                      <m:t>=(</m:t>
                    </m:r>
                    <m:sSub>
                      <m:sSubPr>
                        <m:ctrlPr>
                          <a:rPr lang="en-US" altLang="zh-CN" i="1" dirty="0" smtClean="0">
                            <a:latin typeface="Cambria Math"/>
                          </a:rPr>
                        </m:ctrlPr>
                      </m:sSubPr>
                      <m:e>
                        <m:r>
                          <m:rPr>
                            <m:sty m:val="p"/>
                          </m:rPr>
                          <a:rPr lang="el-GR" altLang="zh-CN" i="1">
                            <a:latin typeface="Cambria Math"/>
                          </a:rPr>
                          <m:t>λ</m:t>
                        </m:r>
                      </m:e>
                      <m:sub>
                        <m:r>
                          <a:rPr lang="en-US" altLang="zh-CN" b="0" i="1" dirty="0" smtClean="0">
                            <a:latin typeface="Cambria Math"/>
                          </a:rPr>
                          <m:t>𝑚𝑎𝑥</m:t>
                        </m:r>
                      </m:sub>
                    </m:sSub>
                    <m:r>
                      <a:rPr lang="en-US" altLang="zh-CN" b="0" i="1" smtClean="0">
                        <a:latin typeface="Cambria Math"/>
                      </a:rPr>
                      <m:t>+</m:t>
                    </m:r>
                    <m:r>
                      <m:rPr>
                        <m:sty m:val="p"/>
                      </m:rPr>
                      <a:rPr lang="el-GR" altLang="zh-CN" b="1" i="1">
                        <a:latin typeface="Cambria Math"/>
                      </a:rPr>
                      <m:t>β</m:t>
                    </m:r>
                    <m:r>
                      <a:rPr lang="en-US" altLang="zh-CN" b="0" i="1" smtClean="0">
                        <a:latin typeface="Cambria Math"/>
                      </a:rPr>
                      <m:t>)</m:t>
                    </m:r>
                    <m:sSub>
                      <m:sSubPr>
                        <m:ctrlPr>
                          <a:rPr lang="en-US" altLang="zh-CN" i="1">
                            <a:latin typeface="Cambria Math"/>
                          </a:rPr>
                        </m:ctrlPr>
                      </m:sSubPr>
                      <m:e>
                        <m:r>
                          <a:rPr lang="en-US" altLang="zh-CN" i="1">
                            <a:latin typeface="Cambria Math"/>
                          </a:rPr>
                          <m:t>𝑥</m:t>
                        </m:r>
                      </m:e>
                      <m:sub>
                        <m:r>
                          <a:rPr lang="en-US" altLang="zh-CN" b="0" i="1" smtClean="0">
                            <a:latin typeface="Cambria Math"/>
                          </a:rPr>
                          <m:t>𝑛</m:t>
                        </m:r>
                      </m:sub>
                    </m:sSub>
                  </m:oMath>
                </a14:m>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67544" y="1196752"/>
                <a:ext cx="8229600" cy="5184576"/>
              </a:xfrm>
              <a:blipFill rotWithShape="1">
                <a:blip r:embed="rId2"/>
                <a:stretch>
                  <a:fillRect l="-1333" t="-1175" r="-815"/>
                </a:stretch>
              </a:blipFill>
            </p:spPr>
            <p:txBody>
              <a:bodyPr/>
              <a:lstStyle/>
              <a:p>
                <a:r>
                  <a:rPr lang="zh-CN" altLang="en-US">
                    <a:noFill/>
                  </a:rPr>
                  <a:t> </a:t>
                </a:r>
              </a:p>
            </p:txBody>
          </p:sp>
        </mc:Fallback>
      </mc:AlternateContent>
      <p:sp>
        <p:nvSpPr>
          <p:cNvPr id="4" name="灯片编号占位符 3"/>
          <p:cNvSpPr>
            <a:spLocks noGrp="1"/>
          </p:cNvSpPr>
          <p:nvPr>
            <p:ph type="sldNum" sz="quarter" idx="10"/>
          </p:nvPr>
        </p:nvSpPr>
        <p:spPr/>
        <p:txBody>
          <a:bodyPr/>
          <a:lstStyle/>
          <a:p>
            <a:fld id="{B7F05CB5-CFA1-49B7-BF35-E470197A8F4E}" type="slidenum">
              <a:rPr lang="zh-CN" altLang="en-US" smtClean="0"/>
              <a:t>22</a:t>
            </a:fld>
            <a:endParaRPr lang="zh-CN" altLang="en-US"/>
          </a:p>
        </p:txBody>
      </p:sp>
      <p:cxnSp>
        <p:nvCxnSpPr>
          <p:cNvPr id="7" name="直接箭头连接符 6"/>
          <p:cNvCxnSpPr/>
          <p:nvPr/>
        </p:nvCxnSpPr>
        <p:spPr>
          <a:xfrm flipV="1">
            <a:off x="5652120" y="3717032"/>
            <a:ext cx="288032" cy="648072"/>
          </a:xfrm>
          <a:prstGeom prst="straightConnector1">
            <a:avLst/>
          </a:prstGeom>
          <a:ln w="50800">
            <a:solidFill>
              <a:schemeClr val="tx2">
                <a:alpha val="62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V="1">
            <a:off x="4499992" y="3645024"/>
            <a:ext cx="576064" cy="720080"/>
          </a:xfrm>
          <a:prstGeom prst="straightConnector1">
            <a:avLst/>
          </a:prstGeom>
          <a:ln w="50800">
            <a:solidFill>
              <a:schemeClr val="tx2">
                <a:alpha val="62000"/>
              </a:schemeClr>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0482199"/>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Modular </a:t>
            </a:r>
            <a:r>
              <a:rPr lang="en-US" altLang="zh-CN" dirty="0" smtClean="0"/>
              <a:t>Detection Performance</a:t>
            </a:r>
            <a:endParaRPr lang="zh-CN" altLang="en-US"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4169032282"/>
              </p:ext>
            </p:extLst>
          </p:nvPr>
        </p:nvGraphicFramePr>
        <p:xfrm>
          <a:off x="755576" y="1700808"/>
          <a:ext cx="7488830" cy="3744419"/>
        </p:xfrm>
        <a:graphic>
          <a:graphicData uri="http://schemas.openxmlformats.org/drawingml/2006/table">
            <a:tbl>
              <a:tblPr>
                <a:tableStyleId>{5C22544A-7EE6-4342-B048-85BDC9FD1C3A}</a:tableStyleId>
              </a:tblPr>
              <a:tblGrid>
                <a:gridCol w="2538360"/>
                <a:gridCol w="989378"/>
                <a:gridCol w="990273"/>
                <a:gridCol w="990273"/>
                <a:gridCol w="990273"/>
                <a:gridCol w="990273"/>
              </a:tblGrid>
              <a:tr h="534917">
                <a:tc>
                  <a:txBody>
                    <a:bodyPr/>
                    <a:lstStyle/>
                    <a:p>
                      <a:pPr algn="ctr">
                        <a:lnSpc>
                          <a:spcPct val="110000"/>
                        </a:lnSpc>
                        <a:spcAft>
                          <a:spcPts val="0"/>
                        </a:spcAft>
                        <a:tabLst>
                          <a:tab pos="3048000" algn="ctr"/>
                          <a:tab pos="6032500" algn="r"/>
                        </a:tabLst>
                      </a:pPr>
                      <a:r>
                        <a:rPr lang="en-US" sz="1800" kern="100" dirty="0" err="1">
                          <a:solidFill>
                            <a:schemeClr val="tx1"/>
                          </a:solidFill>
                          <a:effectLst/>
                          <a:latin typeface="Arial" pitchFamily="34" charset="0"/>
                          <a:cs typeface="Arial" pitchFamily="34" charset="0"/>
                        </a:rPr>
                        <a:t>Sparsity</a:t>
                      </a:r>
                      <a:endParaRPr lang="zh-CN" sz="1800" kern="100" dirty="0">
                        <a:solidFill>
                          <a:schemeClr val="tx1"/>
                        </a:solidFill>
                        <a:effectLst/>
                        <a:latin typeface="Arial" pitchFamily="34" charset="0"/>
                        <a:ea typeface="宋体"/>
                        <a:cs typeface="Arial" pitchFamily="34" charset="0"/>
                      </a:endParaRPr>
                    </a:p>
                  </a:txBody>
                  <a:tcPr marL="68580" marR="68580" marT="0" marB="0">
                    <a:solidFill>
                      <a:schemeClr val="accent1"/>
                    </a:solidFill>
                  </a:tcPr>
                </a:tc>
                <a:tc>
                  <a:txBody>
                    <a:bodyPr/>
                    <a:lstStyle/>
                    <a:p>
                      <a:pPr algn="ctr">
                        <a:lnSpc>
                          <a:spcPct val="110000"/>
                        </a:lnSpc>
                        <a:spcAft>
                          <a:spcPts val="0"/>
                        </a:spcAft>
                        <a:tabLst>
                          <a:tab pos="3048000" algn="ctr"/>
                          <a:tab pos="6032500" algn="r"/>
                        </a:tabLst>
                      </a:pPr>
                      <a:r>
                        <a:rPr lang="en-US" sz="1800" kern="100" dirty="0">
                          <a:solidFill>
                            <a:schemeClr val="tx1"/>
                          </a:solidFill>
                          <a:effectLst/>
                          <a:latin typeface="Arial" pitchFamily="34" charset="0"/>
                          <a:cs typeface="Arial" pitchFamily="34" charset="0"/>
                        </a:rPr>
                        <a:t>0.06%</a:t>
                      </a:r>
                      <a:endParaRPr lang="zh-CN" sz="1800" kern="100" dirty="0">
                        <a:solidFill>
                          <a:schemeClr val="tx1"/>
                        </a:solidFill>
                        <a:effectLst/>
                        <a:latin typeface="Arial" pitchFamily="34" charset="0"/>
                        <a:ea typeface="宋体"/>
                        <a:cs typeface="Arial" pitchFamily="34" charset="0"/>
                      </a:endParaRPr>
                    </a:p>
                  </a:txBody>
                  <a:tcPr marL="68580" marR="68580" marT="0" marB="0">
                    <a:solidFill>
                      <a:schemeClr val="accent1"/>
                    </a:solidFill>
                  </a:tcPr>
                </a:tc>
                <a:tc>
                  <a:txBody>
                    <a:bodyPr/>
                    <a:lstStyle/>
                    <a:p>
                      <a:pPr algn="ctr">
                        <a:lnSpc>
                          <a:spcPct val="110000"/>
                        </a:lnSpc>
                        <a:spcAft>
                          <a:spcPts val="0"/>
                        </a:spcAft>
                        <a:tabLst>
                          <a:tab pos="3048000" algn="ctr"/>
                          <a:tab pos="6032500" algn="r"/>
                        </a:tabLst>
                      </a:pPr>
                      <a:r>
                        <a:rPr lang="en-US" sz="1800" kern="100" dirty="0">
                          <a:solidFill>
                            <a:schemeClr val="tx1"/>
                          </a:solidFill>
                          <a:effectLst/>
                          <a:latin typeface="Arial" pitchFamily="34" charset="0"/>
                          <a:cs typeface="Arial" pitchFamily="34" charset="0"/>
                        </a:rPr>
                        <a:t>0.13%</a:t>
                      </a:r>
                      <a:endParaRPr lang="zh-CN" sz="1800" kern="100" dirty="0">
                        <a:solidFill>
                          <a:schemeClr val="tx1"/>
                        </a:solidFill>
                        <a:effectLst/>
                        <a:latin typeface="Arial" pitchFamily="34" charset="0"/>
                        <a:ea typeface="宋体"/>
                        <a:cs typeface="Arial" pitchFamily="34" charset="0"/>
                      </a:endParaRPr>
                    </a:p>
                  </a:txBody>
                  <a:tcPr marL="68580" marR="68580" marT="0" marB="0">
                    <a:solidFill>
                      <a:schemeClr val="accent1"/>
                    </a:solidFill>
                  </a:tcPr>
                </a:tc>
                <a:tc>
                  <a:txBody>
                    <a:bodyPr/>
                    <a:lstStyle/>
                    <a:p>
                      <a:pPr algn="ctr">
                        <a:lnSpc>
                          <a:spcPct val="110000"/>
                        </a:lnSpc>
                        <a:spcAft>
                          <a:spcPts val="0"/>
                        </a:spcAft>
                        <a:tabLst>
                          <a:tab pos="3048000" algn="ctr"/>
                          <a:tab pos="6032500" algn="r"/>
                        </a:tabLst>
                      </a:pPr>
                      <a:r>
                        <a:rPr lang="en-US" sz="1800" kern="100" dirty="0">
                          <a:solidFill>
                            <a:schemeClr val="tx1"/>
                          </a:solidFill>
                          <a:effectLst/>
                          <a:latin typeface="Arial" pitchFamily="34" charset="0"/>
                          <a:cs typeface="Arial" pitchFamily="34" charset="0"/>
                        </a:rPr>
                        <a:t>0.38%</a:t>
                      </a:r>
                      <a:endParaRPr lang="zh-CN" sz="1800" kern="100" dirty="0">
                        <a:solidFill>
                          <a:schemeClr val="tx1"/>
                        </a:solidFill>
                        <a:effectLst/>
                        <a:latin typeface="Arial" pitchFamily="34" charset="0"/>
                        <a:ea typeface="宋体"/>
                        <a:cs typeface="Arial" pitchFamily="34" charset="0"/>
                      </a:endParaRPr>
                    </a:p>
                  </a:txBody>
                  <a:tcPr marL="68580" marR="68580" marT="0" marB="0">
                    <a:solidFill>
                      <a:schemeClr val="accent1"/>
                    </a:solidFill>
                  </a:tcPr>
                </a:tc>
                <a:tc>
                  <a:txBody>
                    <a:bodyPr/>
                    <a:lstStyle/>
                    <a:p>
                      <a:pPr algn="ctr">
                        <a:lnSpc>
                          <a:spcPct val="110000"/>
                        </a:lnSpc>
                        <a:spcAft>
                          <a:spcPts val="0"/>
                        </a:spcAft>
                        <a:tabLst>
                          <a:tab pos="3048000" algn="ctr"/>
                          <a:tab pos="6032500" algn="r"/>
                        </a:tabLst>
                      </a:pPr>
                      <a:r>
                        <a:rPr lang="en-US" sz="1800" kern="100" dirty="0">
                          <a:solidFill>
                            <a:schemeClr val="tx1"/>
                          </a:solidFill>
                          <a:effectLst/>
                          <a:latin typeface="Arial" pitchFamily="34" charset="0"/>
                          <a:cs typeface="Arial" pitchFamily="34" charset="0"/>
                        </a:rPr>
                        <a:t>1.39%</a:t>
                      </a:r>
                      <a:endParaRPr lang="zh-CN" sz="1800" kern="100" dirty="0">
                        <a:solidFill>
                          <a:schemeClr val="tx1"/>
                        </a:solidFill>
                        <a:effectLst/>
                        <a:latin typeface="Arial" pitchFamily="34" charset="0"/>
                        <a:ea typeface="宋体"/>
                        <a:cs typeface="Arial" pitchFamily="34" charset="0"/>
                      </a:endParaRPr>
                    </a:p>
                  </a:txBody>
                  <a:tcPr marL="68580" marR="68580" marT="0" marB="0">
                    <a:solidFill>
                      <a:schemeClr val="accent1"/>
                    </a:solidFill>
                  </a:tcPr>
                </a:tc>
                <a:tc>
                  <a:txBody>
                    <a:bodyPr/>
                    <a:lstStyle/>
                    <a:p>
                      <a:pPr algn="ctr">
                        <a:lnSpc>
                          <a:spcPct val="110000"/>
                        </a:lnSpc>
                        <a:spcAft>
                          <a:spcPts val="0"/>
                        </a:spcAft>
                        <a:tabLst>
                          <a:tab pos="3048000" algn="ctr"/>
                          <a:tab pos="6032500" algn="r"/>
                        </a:tabLst>
                      </a:pPr>
                      <a:r>
                        <a:rPr lang="en-US" sz="1800" kern="100" dirty="0">
                          <a:solidFill>
                            <a:schemeClr val="tx1"/>
                          </a:solidFill>
                          <a:effectLst/>
                          <a:latin typeface="Arial" pitchFamily="34" charset="0"/>
                          <a:cs typeface="Arial" pitchFamily="34" charset="0"/>
                        </a:rPr>
                        <a:t>5.46%</a:t>
                      </a:r>
                      <a:endParaRPr lang="zh-CN" sz="1800" kern="100" dirty="0">
                        <a:solidFill>
                          <a:schemeClr val="tx1"/>
                        </a:solidFill>
                        <a:effectLst/>
                        <a:latin typeface="Arial" pitchFamily="34" charset="0"/>
                        <a:ea typeface="宋体"/>
                        <a:cs typeface="Arial" pitchFamily="34" charset="0"/>
                      </a:endParaRPr>
                    </a:p>
                  </a:txBody>
                  <a:tcPr marL="68580" marR="68580" marT="0" marB="0">
                    <a:solidFill>
                      <a:schemeClr val="accent1"/>
                    </a:solidFill>
                  </a:tcPr>
                </a:tc>
              </a:tr>
              <a:tr h="534917">
                <a:tc>
                  <a:txBody>
                    <a:bodyPr/>
                    <a:lstStyle/>
                    <a:p>
                      <a:pPr algn="ctr">
                        <a:lnSpc>
                          <a:spcPct val="110000"/>
                        </a:lnSpc>
                        <a:spcAft>
                          <a:spcPts val="0"/>
                        </a:spcAft>
                        <a:tabLst>
                          <a:tab pos="3048000" algn="ctr"/>
                          <a:tab pos="6032500" algn="r"/>
                        </a:tabLst>
                      </a:pPr>
                      <a:r>
                        <a:rPr lang="en-US" altLang="zh-CN" sz="1800" kern="100" dirty="0" smtClean="0">
                          <a:effectLst/>
                          <a:latin typeface="Arial" pitchFamily="34" charset="0"/>
                          <a:ea typeface="宋体"/>
                          <a:cs typeface="Arial" pitchFamily="34" charset="0"/>
                        </a:rPr>
                        <a:t>Number</a:t>
                      </a:r>
                      <a:r>
                        <a:rPr lang="en-US" altLang="zh-CN" sz="1800" kern="100" baseline="0" dirty="0" smtClean="0">
                          <a:effectLst/>
                          <a:latin typeface="Arial" pitchFamily="34" charset="0"/>
                          <a:ea typeface="宋体"/>
                          <a:cs typeface="Arial" pitchFamily="34" charset="0"/>
                        </a:rPr>
                        <a:t> of modules</a:t>
                      </a:r>
                      <a:endParaRPr lang="zh-CN" sz="1800"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altLang="zh-CN" sz="1800" kern="100" dirty="0" smtClean="0">
                          <a:effectLst/>
                          <a:latin typeface="Arial" pitchFamily="34" charset="0"/>
                          <a:ea typeface="宋体"/>
                          <a:cs typeface="Arial" pitchFamily="34" charset="0"/>
                        </a:rPr>
                        <a:t>63</a:t>
                      </a:r>
                      <a:endParaRPr lang="zh-CN" sz="1800"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altLang="zh-CN" sz="1800" kern="100" dirty="0" smtClean="0">
                          <a:effectLst/>
                          <a:latin typeface="Arial" pitchFamily="34" charset="0"/>
                          <a:ea typeface="宋体"/>
                          <a:cs typeface="Arial" pitchFamily="34" charset="0"/>
                        </a:rPr>
                        <a:t>25</a:t>
                      </a:r>
                      <a:endParaRPr lang="zh-CN" sz="1800"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altLang="zh-CN" sz="1800" kern="100" dirty="0" smtClean="0">
                          <a:effectLst/>
                          <a:latin typeface="Arial" pitchFamily="34" charset="0"/>
                          <a:ea typeface="宋体"/>
                          <a:cs typeface="Arial" pitchFamily="34" charset="0"/>
                        </a:rPr>
                        <a:t>36</a:t>
                      </a:r>
                      <a:endParaRPr lang="zh-CN" sz="1800"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altLang="zh-CN" sz="1800" kern="100" dirty="0" smtClean="0">
                          <a:effectLst/>
                          <a:latin typeface="Arial" pitchFamily="34" charset="0"/>
                          <a:ea typeface="宋体"/>
                          <a:cs typeface="Arial" pitchFamily="34" charset="0"/>
                        </a:rPr>
                        <a:t>26</a:t>
                      </a:r>
                      <a:endParaRPr lang="zh-CN" sz="1800"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altLang="zh-CN" sz="1800" kern="100" dirty="0" smtClean="0">
                          <a:effectLst/>
                          <a:latin typeface="Arial" pitchFamily="34" charset="0"/>
                          <a:ea typeface="宋体"/>
                          <a:cs typeface="Arial" pitchFamily="34" charset="0"/>
                        </a:rPr>
                        <a:t>20</a:t>
                      </a:r>
                      <a:endParaRPr lang="zh-CN" sz="1800" kern="100" dirty="0">
                        <a:effectLst/>
                        <a:latin typeface="Arial" pitchFamily="34" charset="0"/>
                        <a:ea typeface="宋体"/>
                        <a:cs typeface="Arial" pitchFamily="34" charset="0"/>
                      </a:endParaRPr>
                    </a:p>
                  </a:txBody>
                  <a:tcPr marL="68580" marR="68580" marT="0" marB="0"/>
                </a:tc>
              </a:tr>
              <a:tr h="534917">
                <a:tc>
                  <a:txBody>
                    <a:bodyPr/>
                    <a:lstStyle/>
                    <a:p>
                      <a:pPr algn="ctr">
                        <a:lnSpc>
                          <a:spcPct val="110000"/>
                        </a:lnSpc>
                        <a:spcAft>
                          <a:spcPts val="0"/>
                        </a:spcAft>
                        <a:tabLst>
                          <a:tab pos="3048000" algn="ctr"/>
                          <a:tab pos="6032500" algn="r"/>
                        </a:tabLst>
                      </a:pPr>
                      <a:r>
                        <a:rPr lang="en-US" sz="1800" kern="100" dirty="0">
                          <a:effectLst/>
                          <a:latin typeface="Arial" pitchFamily="34" charset="0"/>
                          <a:cs typeface="Arial" pitchFamily="34" charset="0"/>
                        </a:rPr>
                        <a:t>GPU </a:t>
                      </a:r>
                      <a:r>
                        <a:rPr lang="en-US" sz="1800" kern="100" dirty="0" smtClean="0">
                          <a:effectLst/>
                          <a:latin typeface="Arial" pitchFamily="34" charset="0"/>
                          <a:cs typeface="Arial" pitchFamily="34" charset="0"/>
                        </a:rPr>
                        <a:t>(s)</a:t>
                      </a:r>
                      <a:endParaRPr lang="zh-CN" sz="1800"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kern="100" dirty="0" smtClean="0">
                          <a:effectLst/>
                          <a:latin typeface="Arial" pitchFamily="34" charset="0"/>
                          <a:cs typeface="Arial" pitchFamily="34" charset="0"/>
                        </a:rPr>
                        <a:t>459</a:t>
                      </a:r>
                      <a:endParaRPr lang="zh-CN" sz="1800"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kern="100" dirty="0" smtClean="0">
                          <a:effectLst/>
                          <a:latin typeface="Arial" pitchFamily="34" charset="0"/>
                          <a:cs typeface="Arial" pitchFamily="34" charset="0"/>
                        </a:rPr>
                        <a:t>187</a:t>
                      </a:r>
                      <a:endParaRPr lang="zh-CN" sz="1800"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kern="100" dirty="0" smtClean="0">
                          <a:effectLst/>
                          <a:latin typeface="Arial" pitchFamily="34" charset="0"/>
                          <a:cs typeface="Arial" pitchFamily="34" charset="0"/>
                        </a:rPr>
                        <a:t>473</a:t>
                      </a:r>
                      <a:endParaRPr lang="zh-CN" sz="1800"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kern="100" dirty="0" smtClean="0">
                          <a:effectLst/>
                          <a:latin typeface="Arial" pitchFamily="34" charset="0"/>
                          <a:cs typeface="Arial" pitchFamily="34" charset="0"/>
                        </a:rPr>
                        <a:t>666</a:t>
                      </a:r>
                      <a:endParaRPr lang="zh-CN" sz="1800"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kern="100" dirty="0" smtClean="0">
                          <a:effectLst/>
                          <a:latin typeface="Arial" pitchFamily="34" charset="0"/>
                          <a:cs typeface="Arial" pitchFamily="34" charset="0"/>
                        </a:rPr>
                        <a:t>1346</a:t>
                      </a:r>
                      <a:endParaRPr lang="zh-CN" sz="1800" kern="100" dirty="0">
                        <a:effectLst/>
                        <a:latin typeface="Arial" pitchFamily="34" charset="0"/>
                        <a:ea typeface="宋体"/>
                        <a:cs typeface="Arial" pitchFamily="34" charset="0"/>
                      </a:endParaRPr>
                    </a:p>
                  </a:txBody>
                  <a:tcPr marL="68580" marR="68580" marT="0" marB="0"/>
                </a:tc>
              </a:tr>
              <a:tr h="534917">
                <a:tc>
                  <a:txBody>
                    <a:bodyPr/>
                    <a:lstStyle/>
                    <a:p>
                      <a:pPr algn="ctr">
                        <a:lnSpc>
                          <a:spcPct val="110000"/>
                        </a:lnSpc>
                        <a:spcAft>
                          <a:spcPts val="0"/>
                        </a:spcAft>
                        <a:tabLst>
                          <a:tab pos="3048000" algn="ctr"/>
                          <a:tab pos="6032500" algn="r"/>
                        </a:tabLst>
                      </a:pPr>
                      <a:r>
                        <a:rPr lang="en-US" sz="1800" kern="100" dirty="0">
                          <a:effectLst/>
                          <a:latin typeface="Arial" pitchFamily="34" charset="0"/>
                          <a:cs typeface="Arial" pitchFamily="34" charset="0"/>
                        </a:rPr>
                        <a:t>4-core CPU </a:t>
                      </a:r>
                      <a:endParaRPr lang="zh-CN" sz="1800"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kern="100" dirty="0" smtClean="0">
                          <a:effectLst/>
                          <a:latin typeface="Arial" pitchFamily="34" charset="0"/>
                          <a:cs typeface="Arial" pitchFamily="34" charset="0"/>
                        </a:rPr>
                        <a:t>2954</a:t>
                      </a:r>
                      <a:endParaRPr lang="zh-CN" sz="1800"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kern="100" dirty="0" smtClean="0">
                          <a:effectLst/>
                          <a:latin typeface="Arial" pitchFamily="34" charset="0"/>
                          <a:cs typeface="Arial" pitchFamily="34" charset="0"/>
                        </a:rPr>
                        <a:t>947</a:t>
                      </a:r>
                      <a:endParaRPr lang="zh-CN" sz="1800"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kern="100" dirty="0" smtClean="0">
                          <a:effectLst/>
                          <a:latin typeface="Arial" pitchFamily="34" charset="0"/>
                          <a:cs typeface="Arial" pitchFamily="34" charset="0"/>
                        </a:rPr>
                        <a:t>2990</a:t>
                      </a:r>
                      <a:endParaRPr lang="zh-CN" sz="1800"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kern="100" dirty="0" smtClean="0">
                          <a:effectLst/>
                          <a:latin typeface="Arial" pitchFamily="34" charset="0"/>
                          <a:cs typeface="Arial" pitchFamily="34" charset="0"/>
                        </a:rPr>
                        <a:t>5057</a:t>
                      </a:r>
                      <a:endParaRPr lang="zh-CN" sz="1800"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kern="100" dirty="0" smtClean="0">
                          <a:effectLst/>
                          <a:latin typeface="Arial" pitchFamily="34" charset="0"/>
                          <a:cs typeface="Arial" pitchFamily="34" charset="0"/>
                        </a:rPr>
                        <a:t>16690</a:t>
                      </a:r>
                      <a:endParaRPr lang="zh-CN" sz="1800" kern="100" dirty="0">
                        <a:effectLst/>
                        <a:latin typeface="Arial" pitchFamily="34" charset="0"/>
                        <a:ea typeface="宋体"/>
                        <a:cs typeface="Arial" pitchFamily="34" charset="0"/>
                      </a:endParaRPr>
                    </a:p>
                  </a:txBody>
                  <a:tcPr marL="68580" marR="68580" marT="0" marB="0"/>
                </a:tc>
              </a:tr>
              <a:tr h="534917">
                <a:tc>
                  <a:txBody>
                    <a:bodyPr/>
                    <a:lstStyle/>
                    <a:p>
                      <a:pPr algn="ctr">
                        <a:lnSpc>
                          <a:spcPct val="110000"/>
                        </a:lnSpc>
                        <a:spcAft>
                          <a:spcPts val="0"/>
                        </a:spcAft>
                        <a:tabLst>
                          <a:tab pos="3048000" algn="ctr"/>
                          <a:tab pos="6032500" algn="r"/>
                        </a:tabLst>
                      </a:pPr>
                      <a:r>
                        <a:rPr lang="en-US" sz="1800" b="1" kern="100" dirty="0">
                          <a:effectLst/>
                          <a:latin typeface="Arial" pitchFamily="34" charset="0"/>
                          <a:cs typeface="Arial" pitchFamily="34" charset="0"/>
                        </a:rPr>
                        <a:t>Speedup</a:t>
                      </a:r>
                      <a:endParaRPr lang="zh-CN" sz="1800" b="1"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b="1" kern="100" dirty="0">
                          <a:effectLst/>
                          <a:latin typeface="Arial" pitchFamily="34" charset="0"/>
                          <a:cs typeface="Arial" pitchFamily="34" charset="0"/>
                        </a:rPr>
                        <a:t>6.43</a:t>
                      </a:r>
                      <a:endParaRPr lang="zh-CN" sz="1800" b="1"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b="1" kern="100" dirty="0">
                          <a:effectLst/>
                          <a:latin typeface="Arial" pitchFamily="34" charset="0"/>
                          <a:cs typeface="Arial" pitchFamily="34" charset="0"/>
                        </a:rPr>
                        <a:t>5.1</a:t>
                      </a:r>
                      <a:endParaRPr lang="zh-CN" sz="1800" b="1"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b="1" kern="100" dirty="0">
                          <a:effectLst/>
                          <a:latin typeface="Arial" pitchFamily="34" charset="0"/>
                          <a:cs typeface="Arial" pitchFamily="34" charset="0"/>
                        </a:rPr>
                        <a:t>6.3</a:t>
                      </a:r>
                      <a:endParaRPr lang="zh-CN" sz="1800" b="1"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b="1" kern="100" dirty="0">
                          <a:effectLst/>
                          <a:latin typeface="Arial" pitchFamily="34" charset="0"/>
                          <a:cs typeface="Arial" pitchFamily="34" charset="0"/>
                        </a:rPr>
                        <a:t>7.6</a:t>
                      </a:r>
                      <a:endParaRPr lang="zh-CN" sz="1800" b="1"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b="1" kern="100" dirty="0">
                          <a:effectLst/>
                          <a:latin typeface="Arial" pitchFamily="34" charset="0"/>
                          <a:cs typeface="Arial" pitchFamily="34" charset="0"/>
                        </a:rPr>
                        <a:t>12.4</a:t>
                      </a:r>
                      <a:endParaRPr lang="zh-CN" sz="1800" b="1" kern="100" dirty="0">
                        <a:effectLst/>
                        <a:latin typeface="Arial" pitchFamily="34" charset="0"/>
                        <a:ea typeface="宋体"/>
                        <a:cs typeface="Arial" pitchFamily="34" charset="0"/>
                      </a:endParaRPr>
                    </a:p>
                  </a:txBody>
                  <a:tcPr marL="68580" marR="68580" marT="0" marB="0"/>
                </a:tc>
              </a:tr>
              <a:tr h="534917">
                <a:tc>
                  <a:txBody>
                    <a:bodyPr/>
                    <a:lstStyle/>
                    <a:p>
                      <a:pPr algn="ctr">
                        <a:lnSpc>
                          <a:spcPct val="110000"/>
                        </a:lnSpc>
                        <a:spcAft>
                          <a:spcPts val="0"/>
                        </a:spcAft>
                        <a:tabLst>
                          <a:tab pos="3048000" algn="ctr"/>
                          <a:tab pos="6032500" algn="r"/>
                        </a:tabLst>
                      </a:pPr>
                      <a:r>
                        <a:rPr lang="en-US" sz="1800" kern="100">
                          <a:effectLst/>
                          <a:latin typeface="Arial" pitchFamily="34" charset="0"/>
                          <a:cs typeface="Arial" pitchFamily="34" charset="0"/>
                        </a:rPr>
                        <a:t>1-core CPU </a:t>
                      </a:r>
                      <a:endParaRPr lang="zh-CN" sz="1800" kern="10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kern="100" dirty="0">
                          <a:effectLst/>
                          <a:latin typeface="Arial" pitchFamily="34" charset="0"/>
                          <a:cs typeface="Arial" pitchFamily="34" charset="0"/>
                        </a:rPr>
                        <a:t>4889</a:t>
                      </a:r>
                      <a:endParaRPr lang="zh-CN" sz="1800"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kern="100">
                          <a:effectLst/>
                          <a:latin typeface="Arial" pitchFamily="34" charset="0"/>
                          <a:cs typeface="Arial" pitchFamily="34" charset="0"/>
                        </a:rPr>
                        <a:t>2233</a:t>
                      </a:r>
                      <a:endParaRPr lang="zh-CN" sz="1800" kern="10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kern="100">
                          <a:effectLst/>
                          <a:latin typeface="Arial" pitchFamily="34" charset="0"/>
                          <a:cs typeface="Arial" pitchFamily="34" charset="0"/>
                        </a:rPr>
                        <a:t>8482</a:t>
                      </a:r>
                      <a:endParaRPr lang="zh-CN" sz="1800" kern="10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kern="100">
                          <a:effectLst/>
                          <a:latin typeface="Arial" pitchFamily="34" charset="0"/>
                          <a:cs typeface="Arial" pitchFamily="34" charset="0"/>
                        </a:rPr>
                        <a:t>17624</a:t>
                      </a:r>
                      <a:endParaRPr lang="zh-CN" sz="1800" kern="10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kern="100" dirty="0">
                          <a:effectLst/>
                          <a:latin typeface="Arial" pitchFamily="34" charset="0"/>
                          <a:cs typeface="Arial" pitchFamily="34" charset="0"/>
                        </a:rPr>
                        <a:t>58699</a:t>
                      </a:r>
                      <a:endParaRPr lang="zh-CN" sz="1800" kern="100" dirty="0">
                        <a:effectLst/>
                        <a:latin typeface="Arial" pitchFamily="34" charset="0"/>
                        <a:ea typeface="宋体"/>
                        <a:cs typeface="Arial" pitchFamily="34" charset="0"/>
                      </a:endParaRPr>
                    </a:p>
                  </a:txBody>
                  <a:tcPr marL="68580" marR="68580" marT="0" marB="0"/>
                </a:tc>
              </a:tr>
              <a:tr h="534917">
                <a:tc>
                  <a:txBody>
                    <a:bodyPr/>
                    <a:lstStyle/>
                    <a:p>
                      <a:pPr algn="ctr">
                        <a:lnSpc>
                          <a:spcPct val="110000"/>
                        </a:lnSpc>
                        <a:spcAft>
                          <a:spcPts val="0"/>
                        </a:spcAft>
                        <a:tabLst>
                          <a:tab pos="3048000" algn="ctr"/>
                          <a:tab pos="6032500" algn="r"/>
                        </a:tabLst>
                      </a:pPr>
                      <a:r>
                        <a:rPr lang="en-US" sz="1800" b="1" kern="100" dirty="0">
                          <a:effectLst/>
                          <a:latin typeface="Arial" pitchFamily="34" charset="0"/>
                          <a:cs typeface="Arial" pitchFamily="34" charset="0"/>
                        </a:rPr>
                        <a:t>Speedup</a:t>
                      </a:r>
                      <a:endParaRPr lang="zh-CN" sz="1800" b="1"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b="1" kern="100" dirty="0" smtClean="0">
                          <a:effectLst/>
                          <a:latin typeface="Arial" pitchFamily="34" charset="0"/>
                          <a:cs typeface="Arial" pitchFamily="34" charset="0"/>
                        </a:rPr>
                        <a:t>10.7</a:t>
                      </a:r>
                      <a:endParaRPr lang="zh-CN" sz="1800" b="1"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b="1" kern="100" dirty="0">
                          <a:effectLst/>
                          <a:latin typeface="Arial" pitchFamily="34" charset="0"/>
                          <a:cs typeface="Arial" pitchFamily="34" charset="0"/>
                        </a:rPr>
                        <a:t>12.0</a:t>
                      </a:r>
                      <a:endParaRPr lang="zh-CN" sz="1800" b="1"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b="1" kern="100" dirty="0">
                          <a:effectLst/>
                          <a:latin typeface="Arial" pitchFamily="34" charset="0"/>
                          <a:cs typeface="Arial" pitchFamily="34" charset="0"/>
                        </a:rPr>
                        <a:t>17.9</a:t>
                      </a:r>
                      <a:endParaRPr lang="zh-CN" sz="1800" b="1"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b="1" kern="100" dirty="0">
                          <a:effectLst/>
                          <a:latin typeface="Arial" pitchFamily="34" charset="0"/>
                          <a:cs typeface="Arial" pitchFamily="34" charset="0"/>
                        </a:rPr>
                        <a:t>26.5</a:t>
                      </a:r>
                      <a:endParaRPr lang="zh-CN" sz="1800" b="1"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b="1" kern="100" dirty="0">
                          <a:effectLst/>
                          <a:latin typeface="Arial" pitchFamily="34" charset="0"/>
                          <a:cs typeface="Arial" pitchFamily="34" charset="0"/>
                        </a:rPr>
                        <a:t>43.6</a:t>
                      </a:r>
                      <a:endParaRPr lang="zh-CN" sz="1800" b="1" kern="100" dirty="0">
                        <a:effectLst/>
                        <a:latin typeface="Arial" pitchFamily="34" charset="0"/>
                        <a:ea typeface="宋体"/>
                        <a:cs typeface="Arial" pitchFamily="34" charset="0"/>
                      </a:endParaRPr>
                    </a:p>
                  </a:txBody>
                  <a:tcPr marL="68580" marR="68580" marT="0" marB="0"/>
                </a:tc>
              </a:tr>
            </a:tbl>
          </a:graphicData>
        </a:graphic>
      </p:graphicFrame>
      <p:sp>
        <p:nvSpPr>
          <p:cNvPr id="3" name="灯片编号占位符 2"/>
          <p:cNvSpPr>
            <a:spLocks noGrp="1"/>
          </p:cNvSpPr>
          <p:nvPr>
            <p:ph type="sldNum" sz="quarter" idx="10"/>
          </p:nvPr>
        </p:nvSpPr>
        <p:spPr/>
        <p:txBody>
          <a:bodyPr/>
          <a:lstStyle/>
          <a:p>
            <a:fld id="{B7F05CB5-CFA1-49B7-BF35-E470197A8F4E}" type="slidenum">
              <a:rPr lang="zh-CN" altLang="en-US" smtClean="0"/>
              <a:t>23</a:t>
            </a:fld>
            <a:endParaRPr lang="zh-CN" altLang="en-US"/>
          </a:p>
        </p:txBody>
      </p:sp>
      <p:sp>
        <p:nvSpPr>
          <p:cNvPr id="6" name="TextBox 5"/>
          <p:cNvSpPr txBox="1"/>
          <p:nvPr/>
        </p:nvSpPr>
        <p:spPr>
          <a:xfrm flipH="1">
            <a:off x="827583" y="1268760"/>
            <a:ext cx="2330545" cy="461665"/>
          </a:xfrm>
          <a:prstGeom prst="rect">
            <a:avLst/>
          </a:prstGeom>
          <a:noFill/>
        </p:spPr>
        <p:txBody>
          <a:bodyPr wrap="square" rtlCol="0">
            <a:spAutoFit/>
          </a:bodyPr>
          <a:lstStyle/>
          <a:p>
            <a:r>
              <a:rPr lang="en-US" sz="2400" b="1" dirty="0" smtClean="0">
                <a:latin typeface="Tahoma" pitchFamily="34" charset="0"/>
                <a:ea typeface="Tahoma" pitchFamily="34" charset="0"/>
                <a:cs typeface="Tahoma" pitchFamily="34" charset="0"/>
              </a:rPr>
              <a:t>Unit: second</a:t>
            </a:r>
            <a:endParaRPr lang="en-US" sz="24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242764865"/>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APSP: All Pairs Shortest Paths</a:t>
            </a:r>
            <a:endParaRPr lang="zh-CN" altLang="en-US" dirty="0"/>
          </a:p>
        </p:txBody>
      </p:sp>
      <mc:AlternateContent xmlns:mc="http://schemas.openxmlformats.org/markup-compatibility/2006" xmlns:a14="http://schemas.microsoft.com/office/drawing/2010/main">
        <mc:Choice Requires="a14">
          <p:graphicFrame>
            <p:nvGraphicFramePr>
              <p:cNvPr id="4" name="内容占位符 3"/>
              <p:cNvGraphicFramePr>
                <a:graphicFrameLocks noGrp="1"/>
              </p:cNvGraphicFramePr>
              <p:nvPr>
                <p:ph idx="1"/>
                <p:extLst>
                  <p:ext uri="{D42A27DB-BD31-4B8C-83A1-F6EECF244321}">
                    <p14:modId xmlns:p14="http://schemas.microsoft.com/office/powerpoint/2010/main" val="4104978839"/>
                  </p:ext>
                </p:extLst>
              </p:nvPr>
            </p:nvGraphicFramePr>
            <p:xfrm>
              <a:off x="827584" y="1268760"/>
              <a:ext cx="7704856" cy="1539617"/>
            </p:xfrm>
            <a:graphic>
              <a:graphicData uri="http://schemas.openxmlformats.org/drawingml/2006/table">
                <a:tbl>
                  <a:tblPr firstRow="1" bandRow="1">
                    <a:tableStyleId>{5C22544A-7EE6-4342-B048-85BDC9FD1C3A}</a:tableStyleId>
                  </a:tblPr>
                  <a:tblGrid>
                    <a:gridCol w="2376264"/>
                    <a:gridCol w="1766914"/>
                    <a:gridCol w="1889870"/>
                    <a:gridCol w="1671808"/>
                  </a:tblGrid>
                  <a:tr h="475590">
                    <a:tc>
                      <a:txBody>
                        <a:bodyPr/>
                        <a:lstStyle/>
                        <a:p>
                          <a:pPr algn="ctr"/>
                          <a:r>
                            <a:rPr lang="en-US" altLang="zh-CN" dirty="0" smtClean="0">
                              <a:solidFill>
                                <a:schemeClr val="tx1"/>
                              </a:solidFill>
                              <a:latin typeface="Arial" pitchFamily="34" charset="0"/>
                              <a:cs typeface="Arial" pitchFamily="34" charset="0"/>
                            </a:rPr>
                            <a:t>Algorithm</a:t>
                          </a:r>
                          <a:endParaRPr lang="zh-CN" altLang="en-US" dirty="0">
                            <a:solidFill>
                              <a:schemeClr val="tx1"/>
                            </a:solidFill>
                            <a:latin typeface="Arial" pitchFamily="34" charset="0"/>
                            <a:cs typeface="Arial" pitchFamily="34" charset="0"/>
                          </a:endParaRPr>
                        </a:p>
                      </a:txBody>
                      <a:tcPr/>
                    </a:tc>
                    <a:tc>
                      <a:txBody>
                        <a:bodyPr/>
                        <a:lstStyle/>
                        <a:p>
                          <a:pPr algn="ctr"/>
                          <a:r>
                            <a:rPr lang="en-US" altLang="zh-CN" dirty="0" smtClean="0">
                              <a:solidFill>
                                <a:schemeClr val="tx1"/>
                              </a:solidFill>
                              <a:latin typeface="Arial" pitchFamily="34" charset="0"/>
                              <a:cs typeface="Arial" pitchFamily="34" charset="0"/>
                            </a:rPr>
                            <a:t>Time Complexity</a:t>
                          </a:r>
                          <a:endParaRPr lang="zh-CN" altLang="en-US" dirty="0">
                            <a:solidFill>
                              <a:schemeClr val="tx1"/>
                            </a:solidFill>
                            <a:latin typeface="Arial" pitchFamily="34" charset="0"/>
                            <a:cs typeface="Arial" pitchFamily="34" charset="0"/>
                          </a:endParaRPr>
                        </a:p>
                      </a:txBody>
                      <a:tcPr/>
                    </a:tc>
                    <a:tc>
                      <a:txBody>
                        <a:bodyPr/>
                        <a:lstStyle/>
                        <a:p>
                          <a:pPr algn="ctr"/>
                          <a:r>
                            <a:rPr lang="en-US" altLang="zh-CN" dirty="0" smtClean="0">
                              <a:solidFill>
                                <a:schemeClr val="tx1"/>
                              </a:solidFill>
                              <a:latin typeface="Arial" pitchFamily="34" charset="0"/>
                              <a:cs typeface="Arial" pitchFamily="34" charset="0"/>
                            </a:rPr>
                            <a:t>Suitable for</a:t>
                          </a:r>
                          <a:endParaRPr lang="zh-CN" altLang="en-US" dirty="0">
                            <a:solidFill>
                              <a:schemeClr val="tx1"/>
                            </a:solidFill>
                            <a:latin typeface="Arial" pitchFamily="34" charset="0"/>
                            <a:cs typeface="Arial" pitchFamily="34" charset="0"/>
                          </a:endParaRPr>
                        </a:p>
                      </a:txBody>
                      <a:tcPr/>
                    </a:tc>
                    <a:tc>
                      <a:txBody>
                        <a:bodyPr/>
                        <a:lstStyle/>
                        <a:p>
                          <a:pPr algn="ctr"/>
                          <a:r>
                            <a:rPr lang="en-US" altLang="zh-CN" dirty="0" smtClean="0">
                              <a:solidFill>
                                <a:schemeClr val="tx1"/>
                              </a:solidFill>
                              <a:latin typeface="Arial" pitchFamily="34" charset="0"/>
                              <a:cs typeface="Arial" pitchFamily="34" charset="0"/>
                            </a:rPr>
                            <a:t>Platform</a:t>
                          </a:r>
                          <a:endParaRPr lang="zh-CN" altLang="en-US" dirty="0">
                            <a:solidFill>
                              <a:schemeClr val="tx1"/>
                            </a:solidFill>
                            <a:latin typeface="Arial" pitchFamily="34" charset="0"/>
                            <a:cs typeface="Arial" pitchFamily="34" charset="0"/>
                          </a:endParaRPr>
                        </a:p>
                      </a:txBody>
                      <a:tcPr/>
                    </a:tc>
                  </a:tr>
                  <a:tr h="440040">
                    <a:tc>
                      <a:txBody>
                        <a:bodyPr/>
                        <a:lstStyle/>
                        <a:p>
                          <a:pPr algn="ctr"/>
                          <a:r>
                            <a:rPr lang="en-US" altLang="zh-CN" dirty="0" smtClean="0">
                              <a:latin typeface="Arial" pitchFamily="34" charset="0"/>
                              <a:cs typeface="Arial" pitchFamily="34" charset="0"/>
                            </a:rPr>
                            <a:t>Breadth-First Search</a:t>
                          </a:r>
                          <a:endParaRPr lang="zh-CN" altLang="en-US" dirty="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altLang="zh-CN" i="1" smtClean="0">
                                    <a:latin typeface="Cambria Math"/>
                                  </a:rPr>
                                  <m:t>O</m:t>
                                </m:r>
                                <m:r>
                                  <a:rPr lang="en-US" altLang="zh-CN" b="0" i="1" smtClean="0">
                                    <a:latin typeface="Cambria Math"/>
                                  </a:rPr>
                                  <m:t>(</m:t>
                                </m:r>
                                <m:r>
                                  <a:rPr lang="en-US" altLang="zh-CN" b="0" i="1" smtClean="0">
                                    <a:latin typeface="Cambria Math"/>
                                  </a:rPr>
                                  <m:t>𝑁𝐸</m:t>
                                </m:r>
                                <m:r>
                                  <a:rPr lang="en-US" altLang="zh-CN" b="0" i="1" smtClean="0">
                                    <a:latin typeface="Cambria Math"/>
                                  </a:rPr>
                                  <m:t>)</m:t>
                                </m:r>
                              </m:oMath>
                            </m:oMathPara>
                          </a14:m>
                          <a:endParaRPr lang="zh-CN" altLang="en-US" dirty="0">
                            <a:latin typeface="Arial" pitchFamily="34" charset="0"/>
                            <a:cs typeface="Arial" pitchFamily="34" charset="0"/>
                          </a:endParaRPr>
                        </a:p>
                      </a:txBody>
                      <a:tcPr/>
                    </a:tc>
                    <a:tc>
                      <a:txBody>
                        <a:bodyPr/>
                        <a:lstStyle/>
                        <a:p>
                          <a:pPr algn="ctr"/>
                          <a:r>
                            <a:rPr lang="en-US" altLang="zh-CN" dirty="0" smtClean="0">
                              <a:latin typeface="Arial" pitchFamily="34" charset="0"/>
                              <a:cs typeface="Arial" pitchFamily="34" charset="0"/>
                            </a:rPr>
                            <a:t>Sparse graph</a:t>
                          </a:r>
                          <a:endParaRPr lang="zh-CN" altLang="en-US" dirty="0">
                            <a:latin typeface="Arial" pitchFamily="34" charset="0"/>
                            <a:cs typeface="Arial" pitchFamily="34" charset="0"/>
                          </a:endParaRPr>
                        </a:p>
                      </a:txBody>
                      <a:tcPr/>
                    </a:tc>
                    <a:tc>
                      <a:txBody>
                        <a:bodyPr/>
                        <a:lstStyle/>
                        <a:p>
                          <a:pPr algn="ctr"/>
                          <a:r>
                            <a:rPr lang="en-US" altLang="zh-CN" dirty="0" smtClean="0">
                              <a:latin typeface="Arial" pitchFamily="34" charset="0"/>
                              <a:cs typeface="Arial" pitchFamily="34" charset="0"/>
                            </a:rPr>
                            <a:t>Multicore</a:t>
                          </a:r>
                          <a:r>
                            <a:rPr lang="en-US" altLang="zh-CN" baseline="0" dirty="0" smtClean="0">
                              <a:latin typeface="Arial" pitchFamily="34" charset="0"/>
                              <a:cs typeface="Arial" pitchFamily="34" charset="0"/>
                            </a:rPr>
                            <a:t> CPU</a:t>
                          </a:r>
                          <a:endParaRPr lang="zh-CN" altLang="en-US" dirty="0">
                            <a:latin typeface="Arial" pitchFamily="34" charset="0"/>
                            <a:cs typeface="Arial" pitchFamily="34" charset="0"/>
                          </a:endParaRPr>
                        </a:p>
                      </a:txBody>
                      <a:tcPr/>
                    </a:tc>
                  </a:tr>
                  <a:tr h="459497">
                    <a:tc>
                      <a:txBody>
                        <a:bodyPr/>
                        <a:lstStyle/>
                        <a:p>
                          <a:pPr algn="ctr"/>
                          <a:r>
                            <a:rPr lang="en-US" altLang="zh-CN" dirty="0" smtClean="0">
                              <a:latin typeface="Arial" pitchFamily="34" charset="0"/>
                              <a:cs typeface="Arial" pitchFamily="34" charset="0"/>
                            </a:rPr>
                            <a:t>Floyd-</a:t>
                          </a:r>
                          <a:r>
                            <a:rPr lang="en-US" altLang="zh-CN" dirty="0" err="1" smtClean="0">
                              <a:latin typeface="Arial" pitchFamily="34" charset="0"/>
                              <a:cs typeface="Arial" pitchFamily="34" charset="0"/>
                            </a:rPr>
                            <a:t>Warshall</a:t>
                          </a:r>
                          <a:endParaRPr lang="zh-CN" altLang="en-US" dirty="0">
                            <a:latin typeface="Arial" pitchFamily="34" charset="0"/>
                            <a:cs typeface="Arial"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m:rPr>
                                    <m:sty m:val="p"/>
                                  </m:rPr>
                                  <a:rPr lang="en-US" altLang="zh-CN" i="1" smtClean="0">
                                    <a:latin typeface="Cambria Math"/>
                                  </a:rPr>
                                  <m:t>O</m:t>
                                </m:r>
                                <m:r>
                                  <a:rPr lang="en-US" altLang="zh-CN" b="0" i="1" smtClean="0">
                                    <a:latin typeface="Cambria Math"/>
                                  </a:rPr>
                                  <m:t>(</m:t>
                                </m:r>
                                <m:sSup>
                                  <m:sSupPr>
                                    <m:ctrlPr>
                                      <a:rPr lang="en-US" altLang="zh-CN" b="0" i="1" smtClean="0">
                                        <a:latin typeface="Cambria Math"/>
                                      </a:rPr>
                                    </m:ctrlPr>
                                  </m:sSupPr>
                                  <m:e>
                                    <m:r>
                                      <a:rPr lang="en-US" altLang="zh-CN" b="0" i="1" smtClean="0">
                                        <a:latin typeface="Cambria Math"/>
                                      </a:rPr>
                                      <m:t>𝑁</m:t>
                                    </m:r>
                                  </m:e>
                                  <m:sup>
                                    <m:r>
                                      <a:rPr lang="en-US" altLang="zh-CN" b="0" i="1" smtClean="0">
                                        <a:latin typeface="Cambria Math"/>
                                      </a:rPr>
                                      <m:t>3</m:t>
                                    </m:r>
                                  </m:sup>
                                </m:sSup>
                                <m:r>
                                  <a:rPr lang="en-US" altLang="zh-CN" b="0" i="1" smtClean="0">
                                    <a:latin typeface="Cambria Math"/>
                                  </a:rPr>
                                  <m:t>)</m:t>
                                </m:r>
                              </m:oMath>
                            </m:oMathPara>
                          </a14:m>
                          <a:endParaRPr lang="zh-CN" altLang="en-US" dirty="0">
                            <a:latin typeface="Arial" pitchFamily="34" charset="0"/>
                            <a:cs typeface="Arial" pitchFamily="34" charset="0"/>
                          </a:endParaRPr>
                        </a:p>
                      </a:txBody>
                      <a:tcPr/>
                    </a:tc>
                    <a:tc>
                      <a:txBody>
                        <a:bodyPr/>
                        <a:lstStyle/>
                        <a:p>
                          <a:pPr algn="ctr"/>
                          <a:r>
                            <a:rPr lang="en-US" altLang="zh-CN" dirty="0" smtClean="0">
                              <a:latin typeface="Arial" pitchFamily="34" charset="0"/>
                              <a:cs typeface="Arial" pitchFamily="34" charset="0"/>
                            </a:rPr>
                            <a:t>Dense graph</a:t>
                          </a:r>
                          <a:endParaRPr lang="zh-CN" altLang="en-US" dirty="0">
                            <a:latin typeface="Arial" pitchFamily="34" charset="0"/>
                            <a:cs typeface="Arial" pitchFamily="34" charset="0"/>
                          </a:endParaRPr>
                        </a:p>
                      </a:txBody>
                      <a:tcPr/>
                    </a:tc>
                    <a:tc>
                      <a:txBody>
                        <a:bodyPr/>
                        <a:lstStyle/>
                        <a:p>
                          <a:pPr algn="ctr"/>
                          <a:r>
                            <a:rPr lang="en-US" altLang="zh-CN" dirty="0" smtClean="0">
                              <a:latin typeface="Arial" pitchFamily="34" charset="0"/>
                              <a:cs typeface="Arial" pitchFamily="34" charset="0"/>
                            </a:rPr>
                            <a:t>GPU</a:t>
                          </a:r>
                          <a:endParaRPr lang="zh-CN" altLang="en-US" dirty="0">
                            <a:latin typeface="Arial" pitchFamily="34" charset="0"/>
                            <a:cs typeface="Arial" pitchFamily="34" charset="0"/>
                          </a:endParaRPr>
                        </a:p>
                      </a:txBody>
                      <a:tcPr/>
                    </a:tc>
                  </a:tr>
                </a:tbl>
              </a:graphicData>
            </a:graphic>
          </p:graphicFrame>
        </mc:Choice>
        <mc:Fallback xmlns="">
          <p:graphicFrame>
            <p:nvGraphicFramePr>
              <p:cNvPr id="4" name="内容占位符 3"/>
              <p:cNvGraphicFramePr>
                <a:graphicFrameLocks noGrp="1"/>
              </p:cNvGraphicFramePr>
              <p:nvPr>
                <p:ph idx="1"/>
                <p:extLst>
                  <p:ext uri="{D42A27DB-BD31-4B8C-83A1-F6EECF244321}">
                    <p14:modId xmlns:p14="http://schemas.microsoft.com/office/powerpoint/2010/main" val="4104978839"/>
                  </p:ext>
                </p:extLst>
              </p:nvPr>
            </p:nvGraphicFramePr>
            <p:xfrm>
              <a:off x="827584" y="1268760"/>
              <a:ext cx="7704856" cy="1539617"/>
            </p:xfrm>
            <a:graphic>
              <a:graphicData uri="http://schemas.openxmlformats.org/drawingml/2006/table">
                <a:tbl>
                  <a:tblPr firstRow="1" bandRow="1">
                    <a:tableStyleId>{5C22544A-7EE6-4342-B048-85BDC9FD1C3A}</a:tableStyleId>
                  </a:tblPr>
                  <a:tblGrid>
                    <a:gridCol w="2376264"/>
                    <a:gridCol w="1766914"/>
                    <a:gridCol w="1889870"/>
                    <a:gridCol w="1671808"/>
                  </a:tblGrid>
                  <a:tr h="640080">
                    <a:tc>
                      <a:txBody>
                        <a:bodyPr/>
                        <a:lstStyle/>
                        <a:p>
                          <a:pPr algn="ctr"/>
                          <a:r>
                            <a:rPr lang="en-US" altLang="zh-CN" dirty="0" smtClean="0">
                              <a:solidFill>
                                <a:schemeClr val="tx1"/>
                              </a:solidFill>
                              <a:latin typeface="Arial" pitchFamily="34" charset="0"/>
                              <a:cs typeface="Arial" pitchFamily="34" charset="0"/>
                            </a:rPr>
                            <a:t>Algorithm</a:t>
                          </a:r>
                          <a:endParaRPr lang="zh-CN" altLang="en-US" dirty="0">
                            <a:solidFill>
                              <a:schemeClr val="tx1"/>
                            </a:solidFill>
                            <a:latin typeface="Arial" pitchFamily="34" charset="0"/>
                            <a:cs typeface="Arial" pitchFamily="34" charset="0"/>
                          </a:endParaRPr>
                        </a:p>
                      </a:txBody>
                      <a:tcPr/>
                    </a:tc>
                    <a:tc>
                      <a:txBody>
                        <a:bodyPr/>
                        <a:lstStyle/>
                        <a:p>
                          <a:pPr algn="ctr"/>
                          <a:r>
                            <a:rPr lang="en-US" altLang="zh-CN" dirty="0" smtClean="0">
                              <a:solidFill>
                                <a:schemeClr val="tx1"/>
                              </a:solidFill>
                              <a:latin typeface="Arial" pitchFamily="34" charset="0"/>
                              <a:cs typeface="Arial" pitchFamily="34" charset="0"/>
                            </a:rPr>
                            <a:t>Time Complexity</a:t>
                          </a:r>
                          <a:endParaRPr lang="zh-CN" altLang="en-US" dirty="0">
                            <a:solidFill>
                              <a:schemeClr val="tx1"/>
                            </a:solidFill>
                            <a:latin typeface="Arial" pitchFamily="34" charset="0"/>
                            <a:cs typeface="Arial" pitchFamily="34" charset="0"/>
                          </a:endParaRPr>
                        </a:p>
                      </a:txBody>
                      <a:tcPr/>
                    </a:tc>
                    <a:tc>
                      <a:txBody>
                        <a:bodyPr/>
                        <a:lstStyle/>
                        <a:p>
                          <a:pPr algn="ctr"/>
                          <a:r>
                            <a:rPr lang="en-US" altLang="zh-CN" dirty="0" smtClean="0">
                              <a:solidFill>
                                <a:schemeClr val="tx1"/>
                              </a:solidFill>
                              <a:latin typeface="Arial" pitchFamily="34" charset="0"/>
                              <a:cs typeface="Arial" pitchFamily="34" charset="0"/>
                            </a:rPr>
                            <a:t>Suitable for</a:t>
                          </a:r>
                          <a:endParaRPr lang="zh-CN" altLang="en-US" dirty="0">
                            <a:solidFill>
                              <a:schemeClr val="tx1"/>
                            </a:solidFill>
                            <a:latin typeface="Arial" pitchFamily="34" charset="0"/>
                            <a:cs typeface="Arial" pitchFamily="34" charset="0"/>
                          </a:endParaRPr>
                        </a:p>
                      </a:txBody>
                      <a:tcPr/>
                    </a:tc>
                    <a:tc>
                      <a:txBody>
                        <a:bodyPr/>
                        <a:lstStyle/>
                        <a:p>
                          <a:pPr algn="ctr"/>
                          <a:r>
                            <a:rPr lang="en-US" altLang="zh-CN" dirty="0" smtClean="0">
                              <a:solidFill>
                                <a:schemeClr val="tx1"/>
                              </a:solidFill>
                              <a:latin typeface="Arial" pitchFamily="34" charset="0"/>
                              <a:cs typeface="Arial" pitchFamily="34" charset="0"/>
                            </a:rPr>
                            <a:t>Platform</a:t>
                          </a:r>
                          <a:endParaRPr lang="zh-CN" altLang="en-US" dirty="0">
                            <a:solidFill>
                              <a:schemeClr val="tx1"/>
                            </a:solidFill>
                            <a:latin typeface="Arial" pitchFamily="34" charset="0"/>
                            <a:cs typeface="Arial" pitchFamily="34" charset="0"/>
                          </a:endParaRPr>
                        </a:p>
                      </a:txBody>
                      <a:tcPr/>
                    </a:tc>
                  </a:tr>
                  <a:tr h="440040">
                    <a:tc>
                      <a:txBody>
                        <a:bodyPr/>
                        <a:lstStyle/>
                        <a:p>
                          <a:pPr algn="ctr"/>
                          <a:r>
                            <a:rPr lang="en-US" altLang="zh-CN" dirty="0" smtClean="0">
                              <a:latin typeface="Arial" pitchFamily="34" charset="0"/>
                              <a:cs typeface="Arial" pitchFamily="34" charset="0"/>
                            </a:rPr>
                            <a:t>Breadth-First Search</a:t>
                          </a:r>
                          <a:endParaRPr lang="zh-CN" altLang="en-US" dirty="0">
                            <a:latin typeface="Arial" pitchFamily="34" charset="0"/>
                            <a:cs typeface="Arial" pitchFamily="34" charset="0"/>
                          </a:endParaRPr>
                        </a:p>
                      </a:txBody>
                      <a:tcPr/>
                    </a:tc>
                    <a:tc>
                      <a:txBody>
                        <a:bodyPr/>
                        <a:lstStyle/>
                        <a:p>
                          <a:endParaRPr lang="zh-CN"/>
                        </a:p>
                      </a:txBody>
                      <a:tcPr>
                        <a:blipFill rotWithShape="1">
                          <a:blip r:embed="rId3"/>
                          <a:stretch>
                            <a:fillRect l="-134828" t="-152778" r="-201379" b="-105556"/>
                          </a:stretch>
                        </a:blipFill>
                      </a:tcPr>
                    </a:tc>
                    <a:tc>
                      <a:txBody>
                        <a:bodyPr/>
                        <a:lstStyle/>
                        <a:p>
                          <a:pPr algn="ctr"/>
                          <a:r>
                            <a:rPr lang="en-US" altLang="zh-CN" dirty="0" smtClean="0">
                              <a:latin typeface="Arial" pitchFamily="34" charset="0"/>
                              <a:cs typeface="Arial" pitchFamily="34" charset="0"/>
                            </a:rPr>
                            <a:t>Sparse graph</a:t>
                          </a:r>
                          <a:endParaRPr lang="zh-CN" altLang="en-US" dirty="0">
                            <a:latin typeface="Arial" pitchFamily="34" charset="0"/>
                            <a:cs typeface="Arial" pitchFamily="34" charset="0"/>
                          </a:endParaRPr>
                        </a:p>
                      </a:txBody>
                      <a:tcPr/>
                    </a:tc>
                    <a:tc>
                      <a:txBody>
                        <a:bodyPr/>
                        <a:lstStyle/>
                        <a:p>
                          <a:pPr algn="ctr"/>
                          <a:r>
                            <a:rPr lang="en-US" altLang="zh-CN" dirty="0" smtClean="0">
                              <a:latin typeface="Arial" pitchFamily="34" charset="0"/>
                              <a:cs typeface="Arial" pitchFamily="34" charset="0"/>
                            </a:rPr>
                            <a:t>Multicore</a:t>
                          </a:r>
                          <a:r>
                            <a:rPr lang="en-US" altLang="zh-CN" baseline="0" dirty="0" smtClean="0">
                              <a:latin typeface="Arial" pitchFamily="34" charset="0"/>
                              <a:cs typeface="Arial" pitchFamily="34" charset="0"/>
                            </a:rPr>
                            <a:t> CPU</a:t>
                          </a:r>
                          <a:endParaRPr lang="zh-CN" altLang="en-US" dirty="0">
                            <a:latin typeface="Arial" pitchFamily="34" charset="0"/>
                            <a:cs typeface="Arial" pitchFamily="34" charset="0"/>
                          </a:endParaRPr>
                        </a:p>
                      </a:txBody>
                      <a:tcPr/>
                    </a:tc>
                  </a:tr>
                  <a:tr h="459497">
                    <a:tc>
                      <a:txBody>
                        <a:bodyPr/>
                        <a:lstStyle/>
                        <a:p>
                          <a:pPr algn="ctr"/>
                          <a:r>
                            <a:rPr lang="en-US" altLang="zh-CN" dirty="0" smtClean="0">
                              <a:latin typeface="Arial" pitchFamily="34" charset="0"/>
                              <a:cs typeface="Arial" pitchFamily="34" charset="0"/>
                            </a:rPr>
                            <a:t>Floyd-</a:t>
                          </a:r>
                          <a:r>
                            <a:rPr lang="en-US" altLang="zh-CN" dirty="0" err="1" smtClean="0">
                              <a:latin typeface="Arial" pitchFamily="34" charset="0"/>
                              <a:cs typeface="Arial" pitchFamily="34" charset="0"/>
                            </a:rPr>
                            <a:t>Warshall</a:t>
                          </a:r>
                          <a:endParaRPr lang="zh-CN" altLang="en-US" dirty="0">
                            <a:latin typeface="Arial" pitchFamily="34" charset="0"/>
                            <a:cs typeface="Arial" pitchFamily="34" charset="0"/>
                          </a:endParaRPr>
                        </a:p>
                      </a:txBody>
                      <a:tcPr/>
                    </a:tc>
                    <a:tc>
                      <a:txBody>
                        <a:bodyPr/>
                        <a:lstStyle/>
                        <a:p>
                          <a:endParaRPr lang="zh-CN"/>
                        </a:p>
                      </a:txBody>
                      <a:tcPr>
                        <a:blipFill rotWithShape="1">
                          <a:blip r:embed="rId3"/>
                          <a:stretch>
                            <a:fillRect l="-134828" t="-239474" r="-201379"/>
                          </a:stretch>
                        </a:blipFill>
                      </a:tcPr>
                    </a:tc>
                    <a:tc>
                      <a:txBody>
                        <a:bodyPr/>
                        <a:lstStyle/>
                        <a:p>
                          <a:pPr algn="ctr"/>
                          <a:r>
                            <a:rPr lang="en-US" altLang="zh-CN" dirty="0" smtClean="0">
                              <a:latin typeface="Arial" pitchFamily="34" charset="0"/>
                              <a:cs typeface="Arial" pitchFamily="34" charset="0"/>
                            </a:rPr>
                            <a:t>Dense graph</a:t>
                          </a:r>
                          <a:endParaRPr lang="zh-CN" altLang="en-US" dirty="0">
                            <a:latin typeface="Arial" pitchFamily="34" charset="0"/>
                            <a:cs typeface="Arial" pitchFamily="34" charset="0"/>
                          </a:endParaRPr>
                        </a:p>
                      </a:txBody>
                      <a:tcPr/>
                    </a:tc>
                    <a:tc>
                      <a:txBody>
                        <a:bodyPr/>
                        <a:lstStyle/>
                        <a:p>
                          <a:pPr algn="ctr"/>
                          <a:r>
                            <a:rPr lang="en-US" altLang="zh-CN" dirty="0" smtClean="0">
                              <a:latin typeface="Arial" pitchFamily="34" charset="0"/>
                              <a:cs typeface="Arial" pitchFamily="34" charset="0"/>
                            </a:rPr>
                            <a:t>GPU</a:t>
                          </a:r>
                          <a:endParaRPr lang="zh-CN" altLang="en-US" dirty="0">
                            <a:latin typeface="Arial" pitchFamily="34" charset="0"/>
                            <a:cs typeface="Arial" pitchFamily="34" charset="0"/>
                          </a:endParaRPr>
                        </a:p>
                      </a:txBody>
                      <a:tcPr/>
                    </a:tc>
                  </a:tr>
                </a:tbl>
              </a:graphicData>
            </a:graphic>
          </p:graphicFrame>
        </mc:Fallback>
      </mc:AlternateContent>
      <p:sp>
        <p:nvSpPr>
          <p:cNvPr id="3" name="灯片编号占位符 2"/>
          <p:cNvSpPr>
            <a:spLocks noGrp="1"/>
          </p:cNvSpPr>
          <p:nvPr>
            <p:ph type="sldNum" sz="quarter" idx="10"/>
          </p:nvPr>
        </p:nvSpPr>
        <p:spPr/>
        <p:txBody>
          <a:bodyPr/>
          <a:lstStyle/>
          <a:p>
            <a:fld id="{B7F05CB5-CFA1-49B7-BF35-E470197A8F4E}" type="slidenum">
              <a:rPr lang="zh-CN" altLang="en-US" smtClean="0"/>
              <a:t>24</a:t>
            </a:fld>
            <a:endParaRPr lang="zh-CN" altLang="en-US"/>
          </a:p>
        </p:txBody>
      </p:sp>
      <p:sp>
        <p:nvSpPr>
          <p:cNvPr id="5" name="内容占位符 2"/>
          <p:cNvSpPr txBox="1">
            <a:spLocks/>
          </p:cNvSpPr>
          <p:nvPr/>
        </p:nvSpPr>
        <p:spPr>
          <a:xfrm>
            <a:off x="395536" y="1600200"/>
            <a:ext cx="8748464" cy="4853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zh-CN" altLang="en-US" dirty="0"/>
          </a:p>
        </p:txBody>
      </p:sp>
      <p:sp>
        <p:nvSpPr>
          <p:cNvPr id="6" name="内容占位符 2"/>
          <p:cNvSpPr txBox="1">
            <a:spLocks/>
          </p:cNvSpPr>
          <p:nvPr/>
        </p:nvSpPr>
        <p:spPr bwMode="auto">
          <a:xfrm>
            <a:off x="457200" y="3284984"/>
            <a:ext cx="8229600"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1" fontAlgn="base" hangingPunct="1">
              <a:spcBef>
                <a:spcPct val="20000"/>
              </a:spcBef>
              <a:spcAft>
                <a:spcPct val="0"/>
              </a:spcAft>
              <a:buClr>
                <a:schemeClr val="tx2"/>
              </a:buClr>
              <a:buFont typeface="Wingdings" pitchFamily="2" charset="2"/>
              <a:buChar char="Ø"/>
              <a:defRPr sz="2800">
                <a:solidFill>
                  <a:schemeClr val="tx1"/>
                </a:solidFill>
                <a:latin typeface="Arial" pitchFamily="34" charset="0"/>
                <a:ea typeface="+mn-ea"/>
                <a:cs typeface="Arial" pitchFamily="34" charset="0"/>
              </a:defRPr>
            </a:lvl1pPr>
            <a:lvl2pPr marL="908050" indent="-436563" algn="l" rtl="0" eaLnBrk="1" fontAlgn="base" hangingPunct="1">
              <a:spcBef>
                <a:spcPct val="20000"/>
              </a:spcBef>
              <a:spcAft>
                <a:spcPct val="0"/>
              </a:spcAft>
              <a:buClr>
                <a:srgbClr val="6699CC"/>
              </a:buClr>
              <a:buSzPct val="75000"/>
              <a:buFont typeface="Wingdings" pitchFamily="2" charset="2"/>
              <a:buChar char="q"/>
              <a:defRPr sz="2400">
                <a:solidFill>
                  <a:schemeClr val="tx1"/>
                </a:solidFill>
                <a:latin typeface="Arial" pitchFamily="34" charset="0"/>
                <a:cs typeface="Arial" pitchFamily="34" charset="0"/>
              </a:defRPr>
            </a:lvl2pPr>
            <a:lvl3pPr marL="1304925" indent="-395288" algn="l" rtl="0" eaLnBrk="1" fontAlgn="base" hangingPunct="1">
              <a:spcBef>
                <a:spcPct val="20000"/>
              </a:spcBef>
              <a:spcAft>
                <a:spcPct val="0"/>
              </a:spcAft>
              <a:buClr>
                <a:schemeClr val="tx2"/>
              </a:buClr>
              <a:buSzPct val="105000"/>
              <a:buChar char="•"/>
              <a:defRPr sz="2000">
                <a:solidFill>
                  <a:schemeClr val="tx1"/>
                </a:solidFill>
                <a:latin typeface="Arial" pitchFamily="34" charset="0"/>
                <a:cs typeface="Arial" pitchFamily="34" charset="0"/>
              </a:defRPr>
            </a:lvl3pPr>
            <a:lvl4pPr marL="1693863" indent="-387350" algn="l" rtl="0" eaLnBrk="1" fontAlgn="base" hangingPunct="1">
              <a:spcBef>
                <a:spcPct val="20000"/>
              </a:spcBef>
              <a:spcAft>
                <a:spcPct val="0"/>
              </a:spcAft>
              <a:buClr>
                <a:srgbClr val="6699CC"/>
              </a:buClr>
              <a:buSzPct val="75000"/>
              <a:buFont typeface="Wingdings" pitchFamily="2" charset="2"/>
              <a:buChar char="§"/>
              <a:defRPr sz="1600">
                <a:solidFill>
                  <a:schemeClr val="tx1"/>
                </a:solidFill>
                <a:latin typeface="Arial" pitchFamily="34" charset="0"/>
                <a:cs typeface="Arial" pitchFamily="34" charset="0"/>
              </a:defRPr>
            </a:lvl4pPr>
            <a:lvl5pPr marL="2093913" indent="-398463" algn="l" rtl="0" eaLnBrk="1" fontAlgn="base" hangingPunct="1">
              <a:spcBef>
                <a:spcPct val="25000"/>
              </a:spcBef>
              <a:spcAft>
                <a:spcPct val="0"/>
              </a:spcAft>
              <a:buClr>
                <a:schemeClr val="tx2"/>
              </a:buClr>
              <a:buFont typeface="Times" pitchFamily="18" charset="0"/>
              <a:buChar char="•"/>
              <a:defRPr sz="1200">
                <a:solidFill>
                  <a:schemeClr val="tx1"/>
                </a:solidFill>
                <a:latin typeface="Arial" pitchFamily="34" charset="0"/>
                <a:cs typeface="Arial" pitchFamily="34" charset="0"/>
              </a:defRPr>
            </a:lvl5pPr>
            <a:lvl6pPr marL="2551113" indent="-398463" algn="l" rtl="0" eaLnBrk="1" fontAlgn="base" hangingPunct="1">
              <a:spcBef>
                <a:spcPct val="25000"/>
              </a:spcBef>
              <a:spcAft>
                <a:spcPct val="0"/>
              </a:spcAft>
              <a:buClr>
                <a:schemeClr val="tx2"/>
              </a:buClr>
              <a:buFont typeface="Times" pitchFamily="18" charset="0"/>
              <a:buChar char="•"/>
              <a:defRPr>
                <a:solidFill>
                  <a:schemeClr val="tx1"/>
                </a:solidFill>
                <a:latin typeface="+mn-lt"/>
              </a:defRPr>
            </a:lvl6pPr>
            <a:lvl7pPr marL="3008313" indent="-398463" algn="l" rtl="0" eaLnBrk="1" fontAlgn="base" hangingPunct="1">
              <a:spcBef>
                <a:spcPct val="25000"/>
              </a:spcBef>
              <a:spcAft>
                <a:spcPct val="0"/>
              </a:spcAft>
              <a:buClr>
                <a:schemeClr val="tx2"/>
              </a:buClr>
              <a:buFont typeface="Times" pitchFamily="18" charset="0"/>
              <a:buChar char="•"/>
              <a:defRPr>
                <a:solidFill>
                  <a:schemeClr val="tx1"/>
                </a:solidFill>
                <a:latin typeface="+mn-lt"/>
              </a:defRPr>
            </a:lvl7pPr>
            <a:lvl8pPr marL="3465513" indent="-398463" algn="l" rtl="0" eaLnBrk="1" fontAlgn="base" hangingPunct="1">
              <a:spcBef>
                <a:spcPct val="25000"/>
              </a:spcBef>
              <a:spcAft>
                <a:spcPct val="0"/>
              </a:spcAft>
              <a:buClr>
                <a:schemeClr val="tx2"/>
              </a:buClr>
              <a:buFont typeface="Times" pitchFamily="18" charset="0"/>
              <a:buChar char="•"/>
              <a:defRPr>
                <a:solidFill>
                  <a:schemeClr val="tx1"/>
                </a:solidFill>
                <a:latin typeface="+mn-lt"/>
              </a:defRPr>
            </a:lvl8pPr>
            <a:lvl9pPr marL="3922713" indent="-398463" algn="l" rtl="0" eaLnBrk="1" fontAlgn="base" hangingPunct="1">
              <a:spcBef>
                <a:spcPct val="25000"/>
              </a:spcBef>
              <a:spcAft>
                <a:spcPct val="0"/>
              </a:spcAft>
              <a:buClr>
                <a:schemeClr val="tx2"/>
              </a:buClr>
              <a:buFont typeface="Times" pitchFamily="18" charset="0"/>
              <a:buChar char="•"/>
              <a:defRPr>
                <a:solidFill>
                  <a:schemeClr val="tx1"/>
                </a:solidFill>
                <a:latin typeface="+mn-lt"/>
              </a:defRPr>
            </a:lvl9pPr>
          </a:lstStyle>
          <a:p>
            <a:r>
              <a:rPr lang="en-US" altLang="zh-CN" dirty="0" err="1"/>
              <a:t>Unweighted</a:t>
            </a:r>
            <a:r>
              <a:rPr lang="en-US" altLang="zh-CN" dirty="0"/>
              <a:t> </a:t>
            </a:r>
            <a:r>
              <a:rPr lang="en-US" altLang="zh-CN" dirty="0" smtClean="0"/>
              <a:t>graph</a:t>
            </a:r>
            <a:endParaRPr lang="en-US" altLang="zh-CN" dirty="0"/>
          </a:p>
          <a:p>
            <a:r>
              <a:rPr lang="en-US" altLang="zh-CN" dirty="0"/>
              <a:t>Blocked Floyd </a:t>
            </a:r>
            <a:r>
              <a:rPr lang="en-US" altLang="zh-CN" dirty="0" err="1"/>
              <a:t>Warshall</a:t>
            </a:r>
            <a:r>
              <a:rPr lang="en-US" altLang="zh-CN" dirty="0"/>
              <a:t> [</a:t>
            </a:r>
            <a:r>
              <a:rPr lang="en-US" altLang="zh-CN" dirty="0" err="1"/>
              <a:t>Venkataraman</a:t>
            </a:r>
            <a:r>
              <a:rPr lang="en-US" altLang="zh-CN" dirty="0"/>
              <a:t> 2000]</a:t>
            </a:r>
          </a:p>
          <a:p>
            <a:pPr lvl="1"/>
            <a:r>
              <a:rPr lang="en-US" altLang="zh-CN" dirty="0"/>
              <a:t>Scalable</a:t>
            </a:r>
          </a:p>
          <a:p>
            <a:pPr lvl="1"/>
            <a:r>
              <a:rPr lang="en-US" altLang="zh-CN" dirty="0"/>
              <a:t>Shared memory efficient</a:t>
            </a:r>
          </a:p>
          <a:p>
            <a:pPr lvl="1"/>
            <a:r>
              <a:rPr lang="en-US" altLang="zh-CN" dirty="0"/>
              <a:t>GPU implementation [Katz 2008]</a:t>
            </a:r>
            <a:endParaRPr lang="zh-CN" altLang="en-US" dirty="0"/>
          </a:p>
        </p:txBody>
      </p:sp>
    </p:spTree>
    <p:extLst>
      <p:ext uri="{BB962C8B-B14F-4D97-AF65-F5344CB8AC3E}">
        <p14:creationId xmlns:p14="http://schemas.microsoft.com/office/powerpoint/2010/main" val="3119214445"/>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04664"/>
            <a:ext cx="8229600" cy="566936"/>
          </a:xfrm>
        </p:spPr>
        <p:txBody>
          <a:bodyPr/>
          <a:lstStyle/>
          <a:p>
            <a:r>
              <a:rPr lang="en-US" altLang="zh-CN" dirty="0" smtClean="0"/>
              <a:t>Blocked FW </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107504" y="1124745"/>
                <a:ext cx="9036496" cy="2376263"/>
              </a:xfrm>
            </p:spPr>
            <p:txBody>
              <a:bodyPr/>
              <a:lstStyle/>
              <a:p>
                <a:pPr lvl="1"/>
                <a14:m>
                  <m:oMath xmlns:m="http://schemas.openxmlformats.org/officeDocument/2006/math">
                    <m:r>
                      <a:rPr lang="en-US" altLang="zh-CN" i="1" dirty="0" smtClean="0">
                        <a:latin typeface="Cambria Math"/>
                      </a:rPr>
                      <m:t>𝑟</m:t>
                    </m:r>
                  </m:oMath>
                </a14:m>
                <a:r>
                  <a:rPr lang="en-US" altLang="zh-CN" dirty="0" smtClean="0"/>
                  <a:t> round decided by the </a:t>
                </a:r>
                <a14:m>
                  <m:oMath xmlns:m="http://schemas.openxmlformats.org/officeDocument/2006/math">
                    <m:r>
                      <a:rPr lang="en-US" altLang="zh-CN" i="1" dirty="0" smtClean="0">
                        <a:latin typeface="Cambria Math"/>
                      </a:rPr>
                      <m:t>𝑟</m:t>
                    </m:r>
                  </m:oMath>
                </a14:m>
                <a:r>
                  <a:rPr lang="en-US" altLang="zh-CN" dirty="0" smtClean="0"/>
                  <a:t> primary blocks </a:t>
                </a:r>
              </a:p>
              <a:p>
                <a:pPr lvl="1"/>
                <a:r>
                  <a:rPr lang="en-US" altLang="zh-CN" dirty="0" smtClean="0"/>
                  <a:t>Each round: sequentially 3 phases </a:t>
                </a:r>
                <a:r>
                  <a:rPr lang="en-US" altLang="zh-CN" dirty="0"/>
                  <a:t>(</a:t>
                </a:r>
                <a:r>
                  <a:rPr lang="en-US" altLang="zh-CN" dirty="0" smtClean="0"/>
                  <a:t>memory requirements)</a:t>
                </a:r>
              </a:p>
              <a:p>
                <a:pPr lvl="1"/>
                <a:r>
                  <a:rPr lang="en-US" altLang="zh-CN" dirty="0" smtClean="0"/>
                  <a:t>Updating a block        : FW </a:t>
                </a:r>
              </a:p>
              <a:p>
                <a:pPr lvl="1"/>
                <a:r>
                  <a:rPr lang="en-US" altLang="zh-CN" dirty="0" smtClean="0"/>
                  <a:t>Depends on two blocks:              and</a:t>
                </a:r>
              </a:p>
              <a:p>
                <a:pPr marL="909637" lvl="2" indent="0">
                  <a:buNone/>
                </a:pPr>
                <a:r>
                  <a:rPr lang="en-US" altLang="zh-CN" dirty="0" smtClean="0"/>
                  <a:t>number of blocks: 1                   </a:t>
                </a:r>
                <a14:m>
                  <m:oMath xmlns:m="http://schemas.openxmlformats.org/officeDocument/2006/math">
                    <m:r>
                      <a:rPr lang="en-US" altLang="zh-CN" i="1" dirty="0" smtClean="0">
                        <a:latin typeface="Cambria Math"/>
                      </a:rPr>
                      <m:t>𝑟</m:t>
                    </m:r>
                    <m:r>
                      <a:rPr lang="en-US" altLang="zh-CN" i="1" dirty="0" smtClean="0">
                        <a:latin typeface="Cambria Math"/>
                      </a:rPr>
                      <m:t>−1</m:t>
                    </m:r>
                  </m:oMath>
                </a14:m>
                <a:r>
                  <a:rPr lang="en-US" altLang="zh-CN" dirty="0" smtClean="0"/>
                  <a:t>                        </a:t>
                </a:r>
                <a14:m>
                  <m:oMath xmlns:m="http://schemas.openxmlformats.org/officeDocument/2006/math">
                    <m:f>
                      <m:fPr>
                        <m:ctrlPr>
                          <a:rPr lang="en-US" altLang="zh-CN" i="1" dirty="0" smtClean="0">
                            <a:latin typeface="Cambria Math"/>
                          </a:rPr>
                        </m:ctrlPr>
                      </m:fPr>
                      <m:num>
                        <m:r>
                          <a:rPr lang="en-US" altLang="zh-CN" b="0" i="1" dirty="0" smtClean="0">
                            <a:latin typeface="Cambria Math"/>
                          </a:rPr>
                          <m:t>1</m:t>
                        </m:r>
                      </m:num>
                      <m:den>
                        <m:r>
                          <a:rPr lang="en-US" altLang="zh-CN" b="0" i="1" dirty="0" smtClean="0">
                            <a:latin typeface="Cambria Math"/>
                          </a:rPr>
                          <m:t>2</m:t>
                        </m:r>
                      </m:den>
                    </m:f>
                    <m:r>
                      <a:rPr lang="en-US" altLang="zh-CN" b="0" i="1" dirty="0" smtClean="0">
                        <a:latin typeface="Cambria Math"/>
                      </a:rPr>
                      <m:t>𝑟</m:t>
                    </m:r>
                    <m:r>
                      <a:rPr lang="en-US" altLang="zh-CN" b="0" i="1" dirty="0" smtClean="0">
                        <a:latin typeface="Cambria Math"/>
                      </a:rPr>
                      <m:t>(</m:t>
                    </m:r>
                    <m:r>
                      <a:rPr lang="en-US" altLang="zh-CN" i="1" dirty="0" smtClean="0">
                        <a:latin typeface="Cambria Math"/>
                      </a:rPr>
                      <m:t>𝑟</m:t>
                    </m:r>
                    <m:r>
                      <a:rPr lang="en-US" altLang="zh-CN" i="1" dirty="0" smtClean="0">
                        <a:latin typeface="Cambria Math"/>
                      </a:rPr>
                      <m:t>−1) </m:t>
                    </m:r>
                  </m:oMath>
                </a14:m>
                <a:endParaRPr lang="en-US" altLang="zh-CN"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107504" y="1124745"/>
                <a:ext cx="9036496" cy="2376263"/>
              </a:xfrm>
              <a:blipFill rotWithShape="1">
                <a:blip r:embed="rId3"/>
                <a:stretch>
                  <a:fillRect t="-1799" r="-810"/>
                </a:stretch>
              </a:blipFill>
            </p:spPr>
            <p:txBody>
              <a:bodyPr/>
              <a:lstStyle/>
              <a:p>
                <a:r>
                  <a:rPr lang="zh-CN" altLang="en-US">
                    <a:noFill/>
                  </a:rPr>
                  <a:t> </a:t>
                </a:r>
              </a:p>
            </p:txBody>
          </p:sp>
        </mc:Fallback>
      </mc:AlternateContent>
      <p:sp>
        <p:nvSpPr>
          <p:cNvPr id="4" name="灯片编号占位符 3"/>
          <p:cNvSpPr>
            <a:spLocks noGrp="1"/>
          </p:cNvSpPr>
          <p:nvPr>
            <p:ph type="sldNum" sz="quarter" idx="10"/>
          </p:nvPr>
        </p:nvSpPr>
        <p:spPr>
          <a:xfrm>
            <a:off x="7956376" y="6409134"/>
            <a:ext cx="578024" cy="381000"/>
          </a:xfrm>
        </p:spPr>
        <p:txBody>
          <a:bodyPr/>
          <a:lstStyle/>
          <a:p>
            <a:fld id="{B7F05CB5-CFA1-49B7-BF35-E470197A8F4E}" type="slidenum">
              <a:rPr lang="zh-CN" altLang="en-US" smtClean="0"/>
              <a:t>25</a:t>
            </a:fld>
            <a:endParaRPr lang="zh-CN" altLang="en-US"/>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2348880"/>
            <a:ext cx="594360" cy="594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9888" y="2348880"/>
            <a:ext cx="594360" cy="594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6348" y="1965012"/>
            <a:ext cx="509588"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3"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592" y="3524912"/>
            <a:ext cx="2339340" cy="307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4" name="Picture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0404" y="3526492"/>
            <a:ext cx="2338528" cy="3069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5" name="Picture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19592" y="3526492"/>
            <a:ext cx="2339340" cy="307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6" name="Picture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19592" y="3526492"/>
            <a:ext cx="2339340" cy="307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7" name="Picture 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19592" y="3526492"/>
            <a:ext cx="2339340" cy="307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8" name="Picture 3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39592" y="3524912"/>
            <a:ext cx="2339340" cy="307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9" name="Picture 3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39592" y="3526492"/>
            <a:ext cx="2339340" cy="307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0" name="Picture 3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39592" y="3526492"/>
            <a:ext cx="2339340" cy="307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1" name="Picture 3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39592" y="3526492"/>
            <a:ext cx="2339340" cy="307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2" name="Picture 3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99592" y="3526492"/>
            <a:ext cx="2339340" cy="307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3" name="Picture 3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19592" y="3526492"/>
            <a:ext cx="2339340" cy="307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4" name="Picture 3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19592" y="3526492"/>
            <a:ext cx="2339340" cy="307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5" name="Picture 3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19592" y="3526492"/>
            <a:ext cx="2339340" cy="307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6" name="Picture 3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419592" y="3526492"/>
            <a:ext cx="2339340" cy="307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7" name="Picture 3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939592" y="3526492"/>
            <a:ext cx="2339340" cy="307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8" name="Picture 4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939592" y="3526492"/>
            <a:ext cx="2339340" cy="307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9" name="Picture 4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939592" y="3526492"/>
            <a:ext cx="2339340" cy="307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0" name="Picture 4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939592" y="3526492"/>
            <a:ext cx="2339340" cy="307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3" name="Picture 45"/>
          <p:cNvPicPr>
            <a:picLocks noChangeAspect="1" noChangeArrowheads="1"/>
          </p:cNvPicPr>
          <p:nvPr/>
        </p:nvPicPr>
        <p:blipFill rotWithShape="1">
          <a:blip r:embed="rId25">
            <a:extLst>
              <a:ext uri="{28A0092B-C50C-407E-A947-70E740481C1C}">
                <a14:useLocalDpi xmlns:a14="http://schemas.microsoft.com/office/drawing/2010/main" val="0"/>
              </a:ext>
            </a:extLst>
          </a:blip>
          <a:srcRect r="29210" b="55961"/>
          <a:stretch/>
        </p:blipFill>
        <p:spPr bwMode="auto">
          <a:xfrm>
            <a:off x="2051080" y="4005064"/>
            <a:ext cx="505818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8142409"/>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3"/>
                                        </p:tgtEl>
                                        <p:attrNameLst>
                                          <p:attrName>style.visibility</p:attrName>
                                        </p:attrNameLst>
                                      </p:cBhvr>
                                      <p:to>
                                        <p:strVal val="visible"/>
                                      </p:to>
                                    </p:set>
                                    <p:animEffect transition="in" filter="fade">
                                      <p:cBhvr>
                                        <p:cTn id="7" dur="500"/>
                                        <p:tgtEl>
                                          <p:spTgt spid="209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209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7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07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7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07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7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07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07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08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08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08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08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08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085"/>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2086"/>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08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208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2089"/>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2090"/>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
                                            <p:txEl>
                                              <p:pRg st="4" end="4"/>
                                            </p:txEl>
                                          </p:spTgt>
                                        </p:tgtEl>
                                        <p:attrNameLst>
                                          <p:attrName>style.visibility</p:attrName>
                                        </p:attrNameLst>
                                      </p:cBhvr>
                                      <p:to>
                                        <p:strVal val="visible"/>
                                      </p:to>
                                    </p:set>
                                    <p:animEffect transition="in" filter="fade">
                                      <p:cBhvr>
                                        <p:cTn id="8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Previous implementation [Katz </a:t>
            </a:r>
            <a:r>
              <a:rPr lang="en-US" altLang="zh-CN" dirty="0"/>
              <a:t>2008</a:t>
            </a:r>
            <a:r>
              <a:rPr lang="en-US" altLang="zh-CN" dirty="0" smtClean="0"/>
              <a:t>]</a:t>
            </a:r>
            <a:endParaRPr lang="zh-CN" altLang="en-US" dirty="0"/>
          </a:p>
        </p:txBody>
      </p:sp>
      <p:sp>
        <p:nvSpPr>
          <p:cNvPr id="3" name="内容占位符 2"/>
          <p:cNvSpPr>
            <a:spLocks noGrp="1"/>
          </p:cNvSpPr>
          <p:nvPr>
            <p:ph idx="1"/>
          </p:nvPr>
        </p:nvSpPr>
        <p:spPr>
          <a:xfrm>
            <a:off x="566738" y="1123603"/>
            <a:ext cx="8253734" cy="5257725"/>
          </a:xfrm>
        </p:spPr>
        <p:txBody>
          <a:bodyPr/>
          <a:lstStyle/>
          <a:p>
            <a:r>
              <a:rPr lang="en-US" altLang="zh-CN" dirty="0" smtClean="0"/>
              <a:t>1 </a:t>
            </a:r>
            <a:r>
              <a:rPr lang="en-US" altLang="zh-CN" b="1" dirty="0"/>
              <a:t>work-group</a:t>
            </a:r>
            <a:r>
              <a:rPr lang="en-US" altLang="zh-CN" dirty="0"/>
              <a:t> for 1 </a:t>
            </a:r>
            <a:r>
              <a:rPr lang="en-US" altLang="zh-CN" dirty="0" smtClean="0"/>
              <a:t>block</a:t>
            </a:r>
          </a:p>
          <a:p>
            <a:r>
              <a:rPr lang="en-US" altLang="zh-CN" dirty="0" smtClean="0"/>
              <a:t>Enables threads within the work-group</a:t>
            </a:r>
          </a:p>
          <a:p>
            <a:pPr lvl="1"/>
            <a:r>
              <a:rPr lang="en-US" altLang="zh-CN" dirty="0" smtClean="0"/>
              <a:t>To synchronize</a:t>
            </a:r>
          </a:p>
          <a:p>
            <a:pPr lvl="1"/>
            <a:r>
              <a:rPr lang="en-US" altLang="zh-CN" dirty="0" smtClean="0"/>
              <a:t>To share local memory, faster than global data share</a:t>
            </a:r>
          </a:p>
          <a:p>
            <a:pPr lvl="1"/>
            <a:endParaRPr lang="en-US" altLang="zh-CN" dirty="0" smtClean="0"/>
          </a:p>
          <a:p>
            <a:r>
              <a:rPr lang="en-US" altLang="zh-CN" dirty="0"/>
              <a:t>But inefficient with </a:t>
            </a:r>
            <a:r>
              <a:rPr lang="en-US" altLang="zh-CN" b="1" dirty="0"/>
              <a:t>very large </a:t>
            </a:r>
            <a:r>
              <a:rPr lang="en-US" altLang="zh-CN" dirty="0"/>
              <a:t>networks </a:t>
            </a:r>
            <a:endParaRPr lang="en-US" altLang="zh-CN" dirty="0" smtClean="0"/>
          </a:p>
          <a:p>
            <a:pPr lvl="1"/>
            <a:r>
              <a:rPr lang="en-US" altLang="zh-CN" dirty="0" smtClean="0"/>
              <a:t>when </a:t>
            </a:r>
            <a:r>
              <a:rPr lang="en-US" altLang="zh-CN" dirty="0"/>
              <a:t>the entire adjacency matrix cannot be stored on </a:t>
            </a:r>
            <a:r>
              <a:rPr lang="en-US" altLang="zh-CN" dirty="0" smtClean="0"/>
              <a:t>GPU</a:t>
            </a:r>
            <a:endParaRPr lang="en-US" altLang="zh-CN" dirty="0"/>
          </a:p>
          <a:p>
            <a:pPr lvl="1"/>
            <a:endParaRPr lang="en-US" altLang="zh-CN" dirty="0" smtClean="0"/>
          </a:p>
        </p:txBody>
      </p:sp>
      <p:sp>
        <p:nvSpPr>
          <p:cNvPr id="4" name="灯片编号占位符 3"/>
          <p:cNvSpPr>
            <a:spLocks noGrp="1"/>
          </p:cNvSpPr>
          <p:nvPr>
            <p:ph type="sldNum" sz="quarter" idx="10"/>
          </p:nvPr>
        </p:nvSpPr>
        <p:spPr/>
        <p:txBody>
          <a:bodyPr/>
          <a:lstStyle/>
          <a:p>
            <a:fld id="{B7F05CB5-CFA1-49B7-BF35-E470197A8F4E}" type="slidenum">
              <a:rPr lang="zh-CN" altLang="en-US" smtClean="0"/>
              <a:t>26</a:t>
            </a:fld>
            <a:endParaRPr lang="zh-CN" altLang="en-US"/>
          </a:p>
        </p:txBody>
      </p:sp>
    </p:spTree>
    <p:extLst>
      <p:ext uri="{BB962C8B-B14F-4D97-AF65-F5344CB8AC3E}">
        <p14:creationId xmlns:p14="http://schemas.microsoft.com/office/powerpoint/2010/main" val="4294469738"/>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[Katz </a:t>
            </a:r>
            <a:r>
              <a:rPr lang="en-US" altLang="zh-CN" dirty="0" smtClean="0"/>
              <a:t>2008] for very large network</a:t>
            </a:r>
            <a:endParaRPr lang="en-US" altLang="zh-CN"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66738" y="1123603"/>
                <a:ext cx="8253734" cy="5257725"/>
              </a:xfrm>
            </p:spPr>
            <p:txBody>
              <a:bodyPr/>
              <a:lstStyle/>
              <a:p>
                <a:pPr lvl="1"/>
                <a:r>
                  <a:rPr lang="en-US" altLang="zh-CN" dirty="0" smtClean="0"/>
                  <a:t>If </a:t>
                </a:r>
                <a:r>
                  <a:rPr lang="en-US" altLang="zh-CN" dirty="0"/>
                  <a:t>the entire network cannot be stored on GPU, each block must be transferred to GPU to be updated.</a:t>
                </a:r>
              </a:p>
              <a:p>
                <a:pPr lvl="1"/>
                <a:r>
                  <a:rPr lang="en-US" altLang="zh-CN" dirty="0" smtClean="0"/>
                  <a:t>Total </a:t>
                </a:r>
                <a:r>
                  <a:rPr lang="en-US" altLang="zh-CN" dirty="0"/>
                  <a:t>data transfer is</a:t>
                </a:r>
                <a14:m>
                  <m:oMath xmlns:m="http://schemas.openxmlformats.org/officeDocument/2006/math">
                    <m:r>
                      <a:rPr lang="en-US" altLang="zh-CN">
                        <a:latin typeface="Cambria Math"/>
                      </a:rPr>
                      <m:t> </m:t>
                    </m:r>
                    <m:sSup>
                      <m:sSupPr>
                        <m:ctrlPr>
                          <a:rPr lang="en-US" altLang="zh-CN" i="1">
                            <a:latin typeface="Cambria Math"/>
                          </a:rPr>
                        </m:ctrlPr>
                      </m:sSupPr>
                      <m:e>
                        <m:r>
                          <a:rPr lang="en-US" altLang="zh-CN" i="1">
                            <a:latin typeface="Cambria Math"/>
                          </a:rPr>
                          <m:t>~</m:t>
                        </m:r>
                        <m:r>
                          <a:rPr lang="en-US" altLang="zh-CN" i="1">
                            <a:latin typeface="Cambria Math"/>
                          </a:rPr>
                          <m:t>𝑁</m:t>
                        </m:r>
                      </m:e>
                      <m:sup>
                        <m:r>
                          <a:rPr lang="en-US" altLang="zh-CN" i="1">
                            <a:latin typeface="Cambria Math"/>
                          </a:rPr>
                          <m:t>2</m:t>
                        </m:r>
                      </m:sup>
                    </m:sSup>
                    <m:r>
                      <a:rPr lang="en-US" altLang="zh-CN" i="1">
                        <a:latin typeface="Cambria Math"/>
                        <a:ea typeface="Cambria Math"/>
                      </a:rPr>
                      <m:t>∙</m:t>
                    </m:r>
                    <m:f>
                      <m:fPr>
                        <m:ctrlPr>
                          <a:rPr lang="en-US" altLang="zh-CN" i="1">
                            <a:latin typeface="Cambria Math"/>
                            <a:ea typeface="Cambria Math"/>
                          </a:rPr>
                        </m:ctrlPr>
                      </m:fPr>
                      <m:num>
                        <m:r>
                          <a:rPr lang="en-US" altLang="zh-CN" i="1">
                            <a:latin typeface="Cambria Math"/>
                            <a:ea typeface="Cambria Math"/>
                          </a:rPr>
                          <m:t>𝑁</m:t>
                        </m:r>
                      </m:num>
                      <m:den>
                        <m:r>
                          <a:rPr lang="en-US" altLang="zh-CN" i="1">
                            <a:latin typeface="Cambria Math"/>
                            <a:ea typeface="Cambria Math"/>
                          </a:rPr>
                          <m:t>𝑛</m:t>
                        </m:r>
                      </m:den>
                    </m:f>
                  </m:oMath>
                </a14:m>
                <a:r>
                  <a:rPr lang="en-US" altLang="zh-CN" dirty="0"/>
                  <a:t>, </a:t>
                </a:r>
                <a:r>
                  <a:rPr lang="en-US" altLang="zh-CN" dirty="0" smtClean="0"/>
                  <a:t>where </a:t>
                </a:r>
                <a14:m>
                  <m:oMath xmlns:m="http://schemas.openxmlformats.org/officeDocument/2006/math">
                    <m:r>
                      <a:rPr lang="en-US" altLang="zh-CN" i="1">
                        <a:latin typeface="Cambria Math"/>
                      </a:rPr>
                      <m:t>𝑁</m:t>
                    </m:r>
                  </m:oMath>
                </a14:m>
                <a:r>
                  <a:rPr lang="en-US" altLang="zh-CN" dirty="0"/>
                  <a:t> = network size,  </a:t>
                </a:r>
                <a14:m>
                  <m:oMath xmlns:m="http://schemas.openxmlformats.org/officeDocument/2006/math">
                    <m:r>
                      <a:rPr lang="en-US" altLang="zh-CN" i="1">
                        <a:latin typeface="Cambria Math"/>
                      </a:rPr>
                      <m:t>𝑛</m:t>
                    </m:r>
                  </m:oMath>
                </a14:m>
                <a:r>
                  <a:rPr lang="en-US" altLang="zh-CN" dirty="0"/>
                  <a:t> = block </a:t>
                </a:r>
                <a:r>
                  <a:rPr lang="en-US" altLang="zh-CN" dirty="0" smtClean="0"/>
                  <a:t>size, </a:t>
                </a:r>
                <a:r>
                  <a:rPr lang="en-US" altLang="zh-CN" dirty="0"/>
                  <a:t>so we want to </a:t>
                </a:r>
                <a:r>
                  <a:rPr lang="en-US" altLang="zh-CN" dirty="0" smtClean="0"/>
                  <a:t>increase </a:t>
                </a:r>
                <a14:m>
                  <m:oMath xmlns:m="http://schemas.openxmlformats.org/officeDocument/2006/math">
                    <m:r>
                      <a:rPr lang="en-US" altLang="zh-CN" i="1">
                        <a:latin typeface="Cambria Math"/>
                      </a:rPr>
                      <m:t>𝑛</m:t>
                    </m:r>
                  </m:oMath>
                </a14:m>
                <a:r>
                  <a:rPr lang="en-US" altLang="zh-CN" dirty="0"/>
                  <a:t> </a:t>
                </a:r>
                <a:endParaRPr lang="en-US" altLang="zh-CN" dirty="0" smtClean="0"/>
              </a:p>
              <a:p>
                <a:pPr lvl="1"/>
                <a:endParaRPr lang="en-US" altLang="zh-CN" dirty="0" smtClean="0"/>
              </a:p>
              <a:p>
                <a:pPr marL="512762" lvl="1" indent="0">
                  <a:buNone/>
                </a:pPr>
                <a:endParaRPr lang="en-US" altLang="zh-CN" i="1" dirty="0" smtClean="0">
                  <a:latin typeface="Cambria Math"/>
                </a:endParaRPr>
              </a:p>
              <a:p>
                <a:pPr lvl="1"/>
                <a14:m>
                  <m:oMath xmlns:m="http://schemas.openxmlformats.org/officeDocument/2006/math">
                    <m:r>
                      <a:rPr lang="en-US" altLang="zh-CN" b="1" i="1">
                        <a:latin typeface="Cambria Math"/>
                      </a:rPr>
                      <m:t>𝒏</m:t>
                    </m:r>
                  </m:oMath>
                </a14:m>
                <a:r>
                  <a:rPr lang="en-US" altLang="zh-CN" b="1" dirty="0" smtClean="0"/>
                  <a:t>  is limited by on-chip memory (registers or local memory) per Compute Unit</a:t>
                </a:r>
                <a:endParaRPr lang="en-US" altLang="zh-CN" b="1" dirty="0"/>
              </a:p>
              <a:p>
                <a:pPr lvl="1"/>
                <a:r>
                  <a:rPr lang="en-US" altLang="zh-CN" dirty="0" smtClean="0"/>
                  <a:t>Running time: 90% for CPU/GPU data transfer,   10% for GPU kernel</a:t>
                </a:r>
              </a:p>
              <a:p>
                <a:pPr lvl="1"/>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66738" y="1123603"/>
                <a:ext cx="8253734" cy="5257725"/>
              </a:xfrm>
              <a:blipFill rotWithShape="1">
                <a:blip r:embed="rId2"/>
                <a:stretch>
                  <a:fillRect t="-811" r="-517"/>
                </a:stretch>
              </a:blipFill>
            </p:spPr>
            <p:txBody>
              <a:bodyPr/>
              <a:lstStyle/>
              <a:p>
                <a:r>
                  <a:rPr lang="zh-CN" altLang="en-US">
                    <a:noFill/>
                  </a:rPr>
                  <a:t> </a:t>
                </a:r>
              </a:p>
            </p:txBody>
          </p:sp>
        </mc:Fallback>
      </mc:AlternateContent>
      <p:sp>
        <p:nvSpPr>
          <p:cNvPr id="4" name="灯片编号占位符 3"/>
          <p:cNvSpPr>
            <a:spLocks noGrp="1"/>
          </p:cNvSpPr>
          <p:nvPr>
            <p:ph type="sldNum" sz="quarter" idx="10"/>
          </p:nvPr>
        </p:nvSpPr>
        <p:spPr/>
        <p:txBody>
          <a:bodyPr/>
          <a:lstStyle/>
          <a:p>
            <a:fld id="{B7F05CB5-CFA1-49B7-BF35-E470197A8F4E}" type="slidenum">
              <a:rPr lang="zh-CN" altLang="en-US" smtClean="0"/>
              <a:t>27</a:t>
            </a:fld>
            <a:endParaRPr lang="zh-CN" altLang="en-US"/>
          </a:p>
        </p:txBody>
      </p:sp>
      <p:grpSp>
        <p:nvGrpSpPr>
          <p:cNvPr id="8" name="Group 7"/>
          <p:cNvGrpSpPr/>
          <p:nvPr/>
        </p:nvGrpSpPr>
        <p:grpSpPr>
          <a:xfrm>
            <a:off x="2771798" y="2996952"/>
            <a:ext cx="1800202" cy="864096"/>
            <a:chOff x="7236295" y="2059830"/>
            <a:chExt cx="1800202" cy="864096"/>
          </a:xfrm>
        </p:grpSpPr>
        <p:sp>
          <p:nvSpPr>
            <p:cNvPr id="9" name="TextBox 8"/>
            <p:cNvSpPr txBox="1"/>
            <p:nvPr/>
          </p:nvSpPr>
          <p:spPr>
            <a:xfrm>
              <a:off x="7236295" y="2216040"/>
              <a:ext cx="1800201" cy="707886"/>
            </a:xfrm>
            <a:prstGeom prst="rect">
              <a:avLst/>
            </a:prstGeom>
            <a:noFill/>
          </p:spPr>
          <p:txBody>
            <a:bodyPr wrap="square" rtlCol="0">
              <a:spAutoFit/>
            </a:bodyPr>
            <a:lstStyle/>
            <a:p>
              <a:pPr algn="ctr"/>
              <a:r>
                <a:rPr lang="en-US" altLang="zh-CN" sz="2000" dirty="0" smtClean="0">
                  <a:latin typeface="+mj-lt"/>
                </a:rPr>
                <a:t>Data transfer in each round</a:t>
              </a:r>
              <a:endParaRPr lang="zh-CN" altLang="en-US" sz="2000" dirty="0">
                <a:latin typeface="+mj-lt"/>
              </a:endParaRPr>
            </a:p>
          </p:txBody>
        </p:sp>
        <p:cxnSp>
          <p:nvCxnSpPr>
            <p:cNvPr id="10" name="直接箭头连接符 9"/>
            <p:cNvCxnSpPr/>
            <p:nvPr/>
          </p:nvCxnSpPr>
          <p:spPr>
            <a:xfrm flipH="1">
              <a:off x="8676455" y="2059830"/>
              <a:ext cx="360042" cy="203364"/>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7"/>
          <p:cNvGrpSpPr/>
          <p:nvPr/>
        </p:nvGrpSpPr>
        <p:grpSpPr>
          <a:xfrm>
            <a:off x="5436096" y="3140968"/>
            <a:ext cx="1944216" cy="529376"/>
            <a:chOff x="6516217" y="1928008"/>
            <a:chExt cx="1944216" cy="529376"/>
          </a:xfrm>
        </p:grpSpPr>
        <mc:AlternateContent xmlns:mc="http://schemas.openxmlformats.org/markup-compatibility/2006" xmlns:a14="http://schemas.microsoft.com/office/drawing/2010/main">
          <mc:Choice Requires="a14">
            <p:sp>
              <p:nvSpPr>
                <p:cNvPr id="15" name="TextBox 14"/>
                <p:cNvSpPr txBox="1"/>
                <p:nvPr/>
              </p:nvSpPr>
              <p:spPr>
                <a:xfrm>
                  <a:off x="6660232" y="1928008"/>
                  <a:ext cx="1800201" cy="529376"/>
                </a:xfrm>
                <a:prstGeom prst="rect">
                  <a:avLst/>
                </a:prstGeom>
                <a:noFill/>
              </p:spPr>
              <p:txBody>
                <a:bodyPr wrap="square" rtlCol="0">
                  <a:spAutoFit/>
                </a:bodyPr>
                <a:lstStyle/>
                <a:p>
                  <a:pPr algn="ctr"/>
                  <a14:m>
                    <m:oMath xmlns:m="http://schemas.openxmlformats.org/officeDocument/2006/math">
                      <m:r>
                        <a:rPr lang="en-US" altLang="zh-CN" sz="2000" b="0" i="1" smtClean="0">
                          <a:latin typeface="Cambria Math"/>
                          <a:ea typeface="Cambria Math"/>
                        </a:rPr>
                        <m:t>𝑟</m:t>
                      </m:r>
                      <m:r>
                        <a:rPr lang="en-US" altLang="zh-CN" sz="2000" b="0" i="1" smtClean="0">
                          <a:latin typeface="Cambria Math"/>
                          <a:ea typeface="Cambria Math"/>
                        </a:rPr>
                        <m:t>=</m:t>
                      </m:r>
                      <m:f>
                        <m:fPr>
                          <m:ctrlPr>
                            <a:rPr lang="en-US" altLang="zh-CN" sz="2000" i="1">
                              <a:latin typeface="Cambria Math"/>
                              <a:ea typeface="Cambria Math"/>
                            </a:rPr>
                          </m:ctrlPr>
                        </m:fPr>
                        <m:num>
                          <m:r>
                            <a:rPr lang="en-US" altLang="zh-CN" sz="2000" i="1">
                              <a:latin typeface="Cambria Math"/>
                              <a:ea typeface="Cambria Math"/>
                            </a:rPr>
                            <m:t>𝑁</m:t>
                          </m:r>
                        </m:num>
                        <m:den>
                          <m:r>
                            <a:rPr lang="en-US" altLang="zh-CN" sz="2000" i="1">
                              <a:latin typeface="Cambria Math"/>
                              <a:ea typeface="Cambria Math"/>
                            </a:rPr>
                            <m:t>𝑛</m:t>
                          </m:r>
                        </m:den>
                      </m:f>
                      <m:r>
                        <a:rPr lang="en-US" altLang="zh-CN" sz="2000" b="0" i="1" smtClean="0">
                          <a:latin typeface="Cambria Math"/>
                          <a:ea typeface="Cambria Math"/>
                        </a:rPr>
                        <m:t> </m:t>
                      </m:r>
                    </m:oMath>
                  </a14:m>
                  <a:r>
                    <a:rPr lang="en-US" altLang="zh-CN" sz="2000" dirty="0" smtClean="0">
                      <a:latin typeface="+mj-lt"/>
                    </a:rPr>
                    <a:t> round</a:t>
                  </a:r>
                  <a:endParaRPr lang="zh-CN" altLang="en-US" sz="2000" dirty="0">
                    <a:latin typeface="+mj-lt"/>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6660232" y="1928008"/>
                  <a:ext cx="1800201" cy="529376"/>
                </a:xfrm>
                <a:prstGeom prst="rect">
                  <a:avLst/>
                </a:prstGeom>
                <a:blipFill rotWithShape="1">
                  <a:blip r:embed="rId3"/>
                  <a:stretch>
                    <a:fillRect b="-5747"/>
                  </a:stretch>
                </a:blipFill>
              </p:spPr>
              <p:txBody>
                <a:bodyPr/>
                <a:lstStyle/>
                <a:p>
                  <a:r>
                    <a:rPr lang="zh-CN" altLang="en-US">
                      <a:noFill/>
                    </a:rPr>
                    <a:t> </a:t>
                  </a:r>
                </a:p>
              </p:txBody>
            </p:sp>
          </mc:Fallback>
        </mc:AlternateContent>
        <p:cxnSp>
          <p:nvCxnSpPr>
            <p:cNvPr id="16" name="直接箭头连接符 15"/>
            <p:cNvCxnSpPr/>
            <p:nvPr/>
          </p:nvCxnSpPr>
          <p:spPr>
            <a:xfrm>
              <a:off x="6516217" y="1928008"/>
              <a:ext cx="324036" cy="169336"/>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06269248"/>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Previous implementation [Katz 2008]</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66738" y="1123603"/>
                <a:ext cx="7965702" cy="4129965"/>
              </a:xfrm>
            </p:spPr>
            <p:txBody>
              <a:bodyPr/>
              <a:lstStyle/>
              <a:p>
                <a:r>
                  <a:rPr lang="en-US" altLang="zh-CN" dirty="0"/>
                  <a:t>Rethink: do we need sync &amp; data share </a:t>
                </a:r>
                <a:r>
                  <a:rPr lang="en-US" altLang="zh-CN" dirty="0" smtClean="0"/>
                  <a:t>when updating a block?</a:t>
                </a:r>
                <a:endParaRPr lang="en-US" altLang="zh-CN" dirty="0"/>
              </a:p>
              <a:p>
                <a:pPr marL="469900" lvl="1" indent="-469900">
                  <a:buClr>
                    <a:schemeClr val="tx2"/>
                  </a:buClr>
                  <a:buSzTx/>
                  <a:buFont typeface="Wingdings" pitchFamily="2" charset="2"/>
                  <a:buChar char="Ø"/>
                </a:pPr>
                <a:r>
                  <a:rPr lang="en-US" altLang="zh-CN" sz="2800" dirty="0">
                    <a:ea typeface="+mn-ea"/>
                  </a:rPr>
                  <a:t>Phase 3: </a:t>
                </a:r>
                <a14:m>
                  <m:oMath xmlns:m="http://schemas.openxmlformats.org/officeDocument/2006/math">
                    <m:sSub>
                      <m:sSubPr>
                        <m:ctrlPr>
                          <a:rPr lang="en-US" altLang="zh-CN" sz="2800" i="1">
                            <a:latin typeface="Cambria Math"/>
                            <a:ea typeface="+mn-ea"/>
                          </a:rPr>
                        </m:ctrlPr>
                      </m:sSubPr>
                      <m:e>
                        <m:r>
                          <a:rPr lang="en-US" altLang="zh-CN" sz="2800">
                            <a:latin typeface="Cambria Math"/>
                            <a:ea typeface="+mn-ea"/>
                          </a:rPr>
                          <m:t>𝐶</m:t>
                        </m:r>
                      </m:e>
                      <m:sub>
                        <m:r>
                          <a:rPr lang="en-US" altLang="zh-CN" sz="2800">
                            <a:latin typeface="Cambria Math"/>
                            <a:ea typeface="+mn-ea"/>
                          </a:rPr>
                          <m:t>𝑖𝑗</m:t>
                        </m:r>
                      </m:sub>
                    </m:sSub>
                  </m:oMath>
                </a14:m>
                <a:r>
                  <a:rPr lang="en-US" altLang="zh-CN" sz="2800" dirty="0">
                    <a:ea typeface="+mn-ea"/>
                  </a:rPr>
                  <a:t> needs not be shared </a:t>
                </a:r>
                <a:r>
                  <a:rPr lang="en-US" altLang="zh-CN" sz="2800" dirty="0">
                    <a:ea typeface="+mn-ea"/>
                    <a:sym typeface="Wingdings" pitchFamily="2" charset="2"/>
                  </a:rPr>
                  <a:t></a:t>
                </a:r>
                <a:r>
                  <a:rPr lang="en-US" altLang="zh-CN" sz="2800" dirty="0">
                    <a:ea typeface="+mn-ea"/>
                  </a:rPr>
                  <a:t> no sync</a:t>
                </a:r>
              </a:p>
              <a:p>
                <a:pPr marL="0" lvl="1" indent="0">
                  <a:buClr>
                    <a:schemeClr val="tx2"/>
                  </a:buClr>
                  <a:buSzTx/>
                  <a:buNone/>
                </a:pPr>
                <a:endParaRPr lang="en-US" altLang="zh-CN" dirty="0" smtClean="0"/>
              </a:p>
              <a:p>
                <a:pPr marL="0" lvl="1" indent="0">
                  <a:buClr>
                    <a:schemeClr val="tx2"/>
                  </a:buClr>
                  <a:buSzTx/>
                  <a:buNone/>
                </a:pPr>
                <a:endParaRPr lang="en-US" altLang="zh-CN" dirty="0" smtClean="0"/>
              </a:p>
              <a:p>
                <a:r>
                  <a:rPr lang="en-US" altLang="zh-CN" dirty="0" smtClean="0"/>
                  <a:t>Phase </a:t>
                </a:r>
                <a:r>
                  <a:rPr lang="en-US" altLang="zh-CN" dirty="0"/>
                  <a:t>1 &amp; 2</a:t>
                </a:r>
              </a:p>
              <a:p>
                <a:pPr lvl="1"/>
                <a:r>
                  <a:rPr lang="en-US" altLang="zh-CN" dirty="0"/>
                  <a:t>Updating the block in Phase 1 &amp; 2 needs this block itself, so </a:t>
                </a:r>
                <a:r>
                  <a:rPr lang="en-US" altLang="zh-CN" dirty="0" smtClean="0"/>
                  <a:t>some data are shared and synchronization </a:t>
                </a:r>
                <a:r>
                  <a:rPr lang="en-US" altLang="zh-CN" dirty="0"/>
                  <a:t>is needed</a:t>
                </a:r>
              </a:p>
              <a:p>
                <a:pPr marL="471487" lvl="1" indent="0">
                  <a:buNone/>
                </a:pP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66738" y="1123603"/>
                <a:ext cx="7965702" cy="4129965"/>
              </a:xfrm>
              <a:blipFill rotWithShape="1">
                <a:blip r:embed="rId2"/>
                <a:stretch>
                  <a:fillRect l="-1377" t="-1475" r="-2066" b="-1917"/>
                </a:stretch>
              </a:blipFill>
            </p:spPr>
            <p:txBody>
              <a:bodyPr/>
              <a:lstStyle/>
              <a:p>
                <a:r>
                  <a:rPr lang="zh-CN" altLang="en-US">
                    <a:noFill/>
                  </a:rPr>
                  <a:t> </a:t>
                </a:r>
              </a:p>
            </p:txBody>
          </p:sp>
        </mc:Fallback>
      </mc:AlternateContent>
      <p:sp>
        <p:nvSpPr>
          <p:cNvPr id="4" name="灯片编号占位符 3"/>
          <p:cNvSpPr>
            <a:spLocks noGrp="1"/>
          </p:cNvSpPr>
          <p:nvPr>
            <p:ph type="sldNum" sz="quarter" idx="10"/>
          </p:nvPr>
        </p:nvSpPr>
        <p:spPr/>
        <p:txBody>
          <a:bodyPr/>
          <a:lstStyle/>
          <a:p>
            <a:fld id="{B7F05CB5-CFA1-49B7-BF35-E470197A8F4E}" type="slidenum">
              <a:rPr lang="zh-CN" altLang="en-US" smtClean="0"/>
              <a:t>28</a:t>
            </a:fld>
            <a:endParaRPr lang="zh-CN" altLang="en-US"/>
          </a:p>
        </p:txBody>
      </p:sp>
      <p:grpSp>
        <p:nvGrpSpPr>
          <p:cNvPr id="5" name="组合 4"/>
          <p:cNvGrpSpPr/>
          <p:nvPr/>
        </p:nvGrpSpPr>
        <p:grpSpPr>
          <a:xfrm>
            <a:off x="2051720" y="5217057"/>
            <a:ext cx="4654491" cy="1454969"/>
            <a:chOff x="2339752" y="2492896"/>
            <a:chExt cx="5760640" cy="1728192"/>
          </a:xfrm>
        </p:grpSpPr>
        <p:pic>
          <p:nvPicPr>
            <p:cNvPr id="6" name="Picture 45"/>
            <p:cNvPicPr>
              <a:picLocks noChangeAspect="1" noChangeArrowheads="1"/>
            </p:cNvPicPr>
            <p:nvPr/>
          </p:nvPicPr>
          <p:blipFill rotWithShape="1">
            <a:blip r:embed="rId3">
              <a:extLst>
                <a:ext uri="{28A0092B-C50C-407E-A947-70E740481C1C}">
                  <a14:useLocalDpi xmlns:a14="http://schemas.microsoft.com/office/drawing/2010/main" val="0"/>
                </a:ext>
              </a:extLst>
            </a:blip>
            <a:srcRect r="29210" b="55961"/>
            <a:stretch/>
          </p:blipFill>
          <p:spPr bwMode="auto">
            <a:xfrm>
              <a:off x="2339752" y="2492896"/>
              <a:ext cx="505818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220071" y="2536264"/>
              <a:ext cx="2880321" cy="438687"/>
            </a:xfrm>
            <a:prstGeom prst="rect">
              <a:avLst/>
            </a:prstGeom>
            <a:noFill/>
          </p:spPr>
          <p:txBody>
            <a:bodyPr wrap="square" rtlCol="0">
              <a:spAutoFit/>
            </a:bodyPr>
            <a:lstStyle/>
            <a:p>
              <a:pPr algn="ctr"/>
              <a:r>
                <a:rPr lang="en-US" altLang="zh-CN" b="1" dirty="0" smtClean="0">
                  <a:solidFill>
                    <a:srgbClr val="FF0000"/>
                  </a:solidFill>
                  <a:latin typeface="+mj-lt"/>
                </a:rPr>
                <a:t>Synchronization</a:t>
              </a:r>
              <a:endParaRPr lang="zh-CN" altLang="en-US" b="1" dirty="0">
                <a:solidFill>
                  <a:srgbClr val="FF0000"/>
                </a:solidFill>
                <a:latin typeface="+mj-lt"/>
              </a:endParaRPr>
            </a:p>
          </p:txBody>
        </p:sp>
        <p:cxnSp>
          <p:nvCxnSpPr>
            <p:cNvPr id="8" name="直接连接符 7"/>
            <p:cNvCxnSpPr>
              <a:stCxn id="7" idx="1"/>
            </p:cNvCxnSpPr>
            <p:nvPr/>
          </p:nvCxnSpPr>
          <p:spPr bwMode="auto">
            <a:xfrm flipH="1">
              <a:off x="2339753" y="2755608"/>
              <a:ext cx="2880318" cy="10511"/>
            </a:xfrm>
            <a:prstGeom prst="line">
              <a:avLst/>
            </a:prstGeom>
            <a:solidFill>
              <a:schemeClr val="accent1"/>
            </a:solidFill>
            <a:ln w="38100" cap="flat" cmpd="sng" algn="ctr">
              <a:solidFill>
                <a:srgbClr val="FF0000"/>
              </a:solidFill>
              <a:prstDash val="solid"/>
              <a:round/>
              <a:headEnd type="none" w="med" len="med"/>
              <a:tailEnd type="none"/>
            </a:ln>
            <a:effectLst/>
          </p:spPr>
        </p:cxnSp>
      </p:gr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2551215"/>
            <a:ext cx="3759082" cy="2616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1124744"/>
            <a:ext cx="7251542" cy="2398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12240"/>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500"/>
                                        <p:tgtEl>
                                          <p:spTgt spid="10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027"/>
                                        </p:tgtEl>
                                      </p:cBhvr>
                                    </p:animEffect>
                                    <p:set>
                                      <p:cBhvr>
                                        <p:cTn id="20" dur="1" fill="hold">
                                          <p:stCondLst>
                                            <p:cond delay="499"/>
                                          </p:stCondLst>
                                        </p:cTn>
                                        <p:tgtEl>
                                          <p:spTgt spid="102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029"/>
                                        </p:tgtEl>
                                        <p:attrNameLst>
                                          <p:attrName>style.visibility</p:attrName>
                                        </p:attrNameLst>
                                      </p:cBhvr>
                                      <p:to>
                                        <p:strVal val="visible"/>
                                      </p:to>
                                    </p:set>
                                    <p:animEffect transition="in" filter="fade">
                                      <p:cBhvr>
                                        <p:cTn id="31"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Our </a:t>
            </a:r>
            <a:r>
              <a:rPr lang="en-US" altLang="zh-CN" dirty="0"/>
              <a:t>implementation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66738" y="1123603"/>
                <a:ext cx="8001000" cy="4969693"/>
              </a:xfrm>
            </p:spPr>
            <p:txBody>
              <a:bodyPr/>
              <a:lstStyle/>
              <a:p>
                <a:r>
                  <a:rPr lang="en-US" altLang="zh-CN" dirty="0"/>
                  <a:t>Whole GPU for 1 block</a:t>
                </a:r>
              </a:p>
              <a:p>
                <a:pPr lvl="1"/>
                <a14:m>
                  <m:oMath xmlns:m="http://schemas.openxmlformats.org/officeDocument/2006/math">
                    <m:r>
                      <a:rPr lang="en-US" altLang="zh-CN" i="1">
                        <a:latin typeface="Cambria Math"/>
                      </a:rPr>
                      <m:t>𝑛</m:t>
                    </m:r>
                  </m:oMath>
                </a14:m>
                <a:r>
                  <a:rPr lang="en-US" altLang="zh-CN" dirty="0"/>
                  <a:t> = block size can be large, and total data transfer is significantly reduced. </a:t>
                </a:r>
              </a:p>
              <a:p>
                <a:pPr lvl="1"/>
                <a:endParaRPr lang="en-US" altLang="zh-CN" dirty="0"/>
              </a:p>
              <a:p>
                <a:pPr marL="469900" lvl="1" indent="-469900">
                  <a:buClr>
                    <a:schemeClr val="tx2"/>
                  </a:buClr>
                  <a:buSzTx/>
                  <a:buFont typeface="Wingdings" pitchFamily="2" charset="2"/>
                  <a:buChar char="Ø"/>
                </a:pPr>
                <a14:m>
                  <m:oMath xmlns:m="http://schemas.openxmlformats.org/officeDocument/2006/math">
                    <m:sSub>
                      <m:sSubPr>
                        <m:ctrlPr>
                          <a:rPr lang="en-US" altLang="zh-CN" i="1">
                            <a:latin typeface="Cambria Math"/>
                          </a:rPr>
                        </m:ctrlPr>
                      </m:sSubPr>
                      <m:e>
                        <m:r>
                          <a:rPr lang="en-US" altLang="zh-CN" i="1">
                            <a:latin typeface="Cambria Math"/>
                          </a:rPr>
                          <m:t>𝐶</m:t>
                        </m:r>
                      </m:e>
                      <m:sub>
                        <m:r>
                          <a:rPr lang="en-US" altLang="zh-CN" i="1">
                            <a:latin typeface="Cambria Math"/>
                          </a:rPr>
                          <m:t>𝑖𝑗</m:t>
                        </m:r>
                      </m:sub>
                    </m:sSub>
                  </m:oMath>
                </a14:m>
                <a:r>
                  <a:rPr lang="en-US" altLang="zh-CN" dirty="0"/>
                  <a:t> can stay in registers </a:t>
                </a:r>
                <a:r>
                  <a:rPr lang="en-US" altLang="zh-CN" dirty="0" smtClean="0"/>
                  <a:t>until this block finishes   (Since </a:t>
                </a:r>
                <a14:m>
                  <m:oMath xmlns:m="http://schemas.openxmlformats.org/officeDocument/2006/math">
                    <m:sSub>
                      <m:sSubPr>
                        <m:ctrlPr>
                          <a:rPr lang="en-US" altLang="zh-CN" i="1">
                            <a:latin typeface="Cambria Math"/>
                          </a:rPr>
                        </m:ctrlPr>
                      </m:sSubPr>
                      <m:e>
                        <m:r>
                          <a:rPr lang="en-US" altLang="zh-CN" i="1">
                            <a:latin typeface="Cambria Math"/>
                          </a:rPr>
                          <m:t>𝐶</m:t>
                        </m:r>
                      </m:e>
                      <m:sub>
                        <m:r>
                          <a:rPr lang="en-US" altLang="zh-CN" i="1">
                            <a:latin typeface="Cambria Math"/>
                          </a:rPr>
                          <m:t>𝑖𝑗</m:t>
                        </m:r>
                      </m:sub>
                    </m:sSub>
                  </m:oMath>
                </a14:m>
                <a:r>
                  <a:rPr lang="en-US" altLang="zh-CN" dirty="0"/>
                  <a:t> </a:t>
                </a:r>
                <a:r>
                  <a:rPr lang="en-US" altLang="zh-CN" dirty="0" smtClean="0"/>
                  <a:t>needs </a:t>
                </a:r>
                <a:r>
                  <a:rPr lang="en-US" altLang="zh-CN" dirty="0"/>
                  <a:t>not be </a:t>
                </a:r>
                <a:r>
                  <a:rPr lang="en-US" altLang="zh-CN" dirty="0" smtClean="0"/>
                  <a:t>shared)</a:t>
                </a:r>
                <a:endParaRPr lang="en-US" altLang="zh-CN" dirty="0"/>
              </a:p>
              <a:p>
                <a:pPr lvl="1"/>
                <a:r>
                  <a:rPr lang="en-US" altLang="zh-CN" dirty="0" smtClean="0"/>
                  <a:t>Now </a:t>
                </a:r>
                <a14:m>
                  <m:oMath xmlns:m="http://schemas.openxmlformats.org/officeDocument/2006/math">
                    <m:r>
                      <a:rPr lang="en-US" altLang="zh-CN" i="1">
                        <a:latin typeface="Cambria Math"/>
                      </a:rPr>
                      <m:t>𝑛</m:t>
                    </m:r>
                  </m:oMath>
                </a14:m>
                <a:r>
                  <a:rPr lang="en-US" altLang="zh-CN" dirty="0" smtClean="0"/>
                  <a:t> is limited by total registers on GPU rather than registers / Computer Unit</a:t>
                </a:r>
              </a:p>
              <a:p>
                <a:pPr lvl="1"/>
                <a:endParaRPr lang="en-US" altLang="zh-CN" dirty="0" smtClean="0"/>
              </a:p>
              <a:p>
                <a:r>
                  <a:rPr lang="en-US" altLang="zh-CN" dirty="0" smtClean="0"/>
                  <a:t>But for </a:t>
                </a:r>
                <a:r>
                  <a:rPr lang="en-US" altLang="zh-CN" dirty="0"/>
                  <a:t>Phase 1 &amp; </a:t>
                </a:r>
                <a:r>
                  <a:rPr lang="en-US" altLang="zh-CN" dirty="0" smtClean="0"/>
                  <a:t>2, some data have to be shared and global </a:t>
                </a:r>
                <a:r>
                  <a:rPr lang="en-US" altLang="zh-CN" dirty="0"/>
                  <a:t>barrier is </a:t>
                </a:r>
                <a:r>
                  <a:rPr lang="en-US" altLang="zh-CN" dirty="0" smtClean="0"/>
                  <a:t>needed.</a:t>
                </a:r>
              </a:p>
              <a:p>
                <a:endParaRPr lang="en-US" altLang="zh-CN" dirty="0" smtClean="0"/>
              </a:p>
              <a:p>
                <a:pPr marL="0" indent="0">
                  <a:buNone/>
                </a:pP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66738" y="1123603"/>
                <a:ext cx="8001000" cy="4969693"/>
              </a:xfrm>
              <a:blipFill rotWithShape="1">
                <a:blip r:embed="rId2"/>
                <a:stretch>
                  <a:fillRect l="-1372" t="-1225" r="-457" b="-123"/>
                </a:stretch>
              </a:blipFill>
            </p:spPr>
            <p:txBody>
              <a:bodyPr/>
              <a:lstStyle/>
              <a:p>
                <a:r>
                  <a:rPr lang="zh-CN" altLang="en-US">
                    <a:noFill/>
                  </a:rPr>
                  <a:t> </a:t>
                </a:r>
              </a:p>
            </p:txBody>
          </p:sp>
        </mc:Fallback>
      </mc:AlternateContent>
      <p:sp>
        <p:nvSpPr>
          <p:cNvPr id="4" name="灯片编号占位符 3"/>
          <p:cNvSpPr>
            <a:spLocks noGrp="1"/>
          </p:cNvSpPr>
          <p:nvPr>
            <p:ph type="sldNum" sz="quarter" idx="10"/>
          </p:nvPr>
        </p:nvSpPr>
        <p:spPr/>
        <p:txBody>
          <a:bodyPr/>
          <a:lstStyle/>
          <a:p>
            <a:fld id="{B7F05CB5-CFA1-49B7-BF35-E470197A8F4E}" type="slidenum">
              <a:rPr lang="zh-CN" altLang="en-US" smtClean="0"/>
              <a:t>29</a:t>
            </a:fld>
            <a:endParaRPr lang="zh-CN" altLang="en-US"/>
          </a:p>
        </p:txBody>
      </p:sp>
    </p:spTree>
    <p:extLst>
      <p:ext uri="{BB962C8B-B14F-4D97-AF65-F5344CB8AC3E}">
        <p14:creationId xmlns:p14="http://schemas.microsoft.com/office/powerpoint/2010/main" val="2664859495"/>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3209" y="332656"/>
            <a:ext cx="8229600" cy="594320"/>
          </a:xfrm>
        </p:spPr>
        <p:txBody>
          <a:bodyPr/>
          <a:lstStyle/>
          <a:p>
            <a:r>
              <a:rPr lang="en-US" altLang="zh-CN" dirty="0" smtClean="0"/>
              <a:t>Understanding the Brain</a:t>
            </a:r>
            <a:endParaRPr lang="zh-CN" altLang="en-US" dirty="0"/>
          </a:p>
        </p:txBody>
      </p:sp>
      <p:sp>
        <p:nvSpPr>
          <p:cNvPr id="3" name="内容占位符 2"/>
          <p:cNvSpPr>
            <a:spLocks noGrp="1"/>
          </p:cNvSpPr>
          <p:nvPr>
            <p:ph idx="1"/>
          </p:nvPr>
        </p:nvSpPr>
        <p:spPr>
          <a:xfrm>
            <a:off x="539552" y="1196752"/>
            <a:ext cx="7837850" cy="4608512"/>
          </a:xfrm>
        </p:spPr>
        <p:txBody>
          <a:bodyPr>
            <a:normAutofit/>
          </a:bodyPr>
          <a:lstStyle/>
          <a:p>
            <a:r>
              <a:rPr lang="en-US" altLang="zh-CN" sz="2800" dirty="0" smtClean="0"/>
              <a:t>One </a:t>
            </a:r>
            <a:r>
              <a:rPr lang="en-US" altLang="zh-CN" sz="2800" dirty="0"/>
              <a:t>of the </a:t>
            </a:r>
            <a:r>
              <a:rPr lang="en-US" altLang="zh-CN" sz="2800" dirty="0" smtClean="0"/>
              <a:t>greatest </a:t>
            </a:r>
            <a:r>
              <a:rPr lang="en-US" altLang="zh-CN" sz="2800" dirty="0"/>
              <a:t>scientific challenges of </a:t>
            </a:r>
            <a:r>
              <a:rPr lang="en-US" altLang="zh-CN" sz="2800" dirty="0" smtClean="0"/>
              <a:t> </a:t>
            </a:r>
            <a:r>
              <a:rPr lang="en-US" altLang="zh-CN" sz="2800" dirty="0"/>
              <a:t>21</a:t>
            </a:r>
            <a:r>
              <a:rPr lang="en-US" altLang="zh-CN" sz="2800" baseline="30000" dirty="0"/>
              <a:t>st</a:t>
            </a:r>
            <a:r>
              <a:rPr lang="en-US" altLang="zh-CN" sz="2800" dirty="0"/>
              <a:t> </a:t>
            </a:r>
            <a:r>
              <a:rPr lang="en-US" altLang="zh-CN" sz="2800" dirty="0" smtClean="0"/>
              <a:t>century</a:t>
            </a:r>
          </a:p>
          <a:p>
            <a:pPr lvl="1"/>
            <a:r>
              <a:rPr lang="en-US" altLang="zh-CN" sz="2400" dirty="0" smtClean="0"/>
              <a:t>NIH Human </a:t>
            </a:r>
            <a:r>
              <a:rPr lang="en-US" altLang="zh-CN" sz="2400" dirty="0" err="1" smtClean="0"/>
              <a:t>Connectome</a:t>
            </a:r>
            <a:r>
              <a:rPr lang="en-US" altLang="zh-CN" sz="2400" dirty="0" smtClean="0"/>
              <a:t> Project </a:t>
            </a:r>
          </a:p>
        </p:txBody>
      </p:sp>
      <p:sp>
        <p:nvSpPr>
          <p:cNvPr id="5" name="灯片编号占位符 4"/>
          <p:cNvSpPr>
            <a:spLocks noGrp="1"/>
          </p:cNvSpPr>
          <p:nvPr>
            <p:ph type="sldNum" sz="quarter" idx="10"/>
          </p:nvPr>
        </p:nvSpPr>
        <p:spPr/>
        <p:txBody>
          <a:bodyPr/>
          <a:lstStyle/>
          <a:p>
            <a:fld id="{B7F05CB5-CFA1-49B7-BF35-E470197A8F4E}" type="slidenum">
              <a:rPr lang="zh-CN" altLang="en-US" smtClean="0"/>
              <a:t>3</a:t>
            </a:fld>
            <a:endParaRPr lang="zh-CN"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80" y="2924944"/>
            <a:ext cx="3617455" cy="384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7535" y="2708920"/>
            <a:ext cx="3978881" cy="4143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36063" y="2557695"/>
            <a:ext cx="3185487" cy="369332"/>
          </a:xfrm>
          <a:prstGeom prst="rect">
            <a:avLst/>
          </a:prstGeom>
          <a:noFill/>
        </p:spPr>
        <p:txBody>
          <a:bodyPr wrap="none" rtlCol="0">
            <a:spAutoFit/>
          </a:bodyPr>
          <a:lstStyle/>
          <a:p>
            <a:r>
              <a:rPr lang="en-US" altLang="zh-CN" dirty="0">
                <a:latin typeface="Arial" pitchFamily="34" charset="0"/>
                <a:cs typeface="Arial" pitchFamily="34" charset="0"/>
              </a:rPr>
              <a:t>http://humanconnectome.org/</a:t>
            </a:r>
            <a:endParaRPr lang="zh-CN" altLang="en-US" dirty="0">
              <a:latin typeface="Arial" pitchFamily="34" charset="0"/>
              <a:cs typeface="Arial" pitchFamily="34" charset="0"/>
            </a:endParaRPr>
          </a:p>
        </p:txBody>
      </p:sp>
      <p:sp>
        <p:nvSpPr>
          <p:cNvPr id="6" name="矩形 5"/>
          <p:cNvSpPr/>
          <p:nvPr/>
        </p:nvSpPr>
        <p:spPr>
          <a:xfrm>
            <a:off x="4121550" y="3810935"/>
            <a:ext cx="4842938" cy="224676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buClr>
                <a:schemeClr val="tx2"/>
              </a:buClr>
              <a:buSzPct val="75000"/>
            </a:pPr>
            <a:r>
              <a:rPr lang="en-US" altLang="zh-CN" sz="2000" dirty="0" smtClean="0">
                <a:solidFill>
                  <a:schemeClr val="bg1"/>
                </a:solidFill>
                <a:latin typeface="Tahoma" pitchFamily="34" charset="0"/>
                <a:ea typeface="Tahoma" pitchFamily="34" charset="0"/>
                <a:cs typeface="Tahoma" pitchFamily="34" charset="0"/>
              </a:rPr>
              <a:t>Human </a:t>
            </a:r>
            <a:r>
              <a:rPr lang="en-US" altLang="zh-CN" sz="2000" dirty="0" err="1" smtClean="0">
                <a:solidFill>
                  <a:schemeClr val="bg1"/>
                </a:solidFill>
                <a:latin typeface="Tahoma" pitchFamily="34" charset="0"/>
                <a:ea typeface="Tahoma" pitchFamily="34" charset="0"/>
                <a:cs typeface="Tahoma" pitchFamily="34" charset="0"/>
              </a:rPr>
              <a:t>Connectome</a:t>
            </a:r>
            <a:r>
              <a:rPr lang="en-US" altLang="zh-CN" sz="2000" dirty="0" smtClean="0">
                <a:solidFill>
                  <a:schemeClr val="bg1"/>
                </a:solidFill>
                <a:latin typeface="Tahoma" pitchFamily="34" charset="0"/>
                <a:ea typeface="Tahoma" pitchFamily="34" charset="0"/>
                <a:cs typeface="Tahoma" pitchFamily="34" charset="0"/>
              </a:rPr>
              <a:t>: </a:t>
            </a:r>
          </a:p>
          <a:p>
            <a:pPr>
              <a:buClr>
                <a:schemeClr val="tx2"/>
              </a:buClr>
              <a:buSzPct val="75000"/>
            </a:pPr>
            <a:r>
              <a:rPr lang="en-US" altLang="zh-CN" sz="2000" dirty="0" smtClean="0">
                <a:solidFill>
                  <a:schemeClr val="bg1"/>
                </a:solidFill>
                <a:latin typeface="Tahoma" pitchFamily="34" charset="0"/>
                <a:ea typeface="Tahoma" pitchFamily="34" charset="0"/>
                <a:cs typeface="Tahoma" pitchFamily="34" charset="0"/>
              </a:rPr>
              <a:t>Mapping structural </a:t>
            </a:r>
            <a:r>
              <a:rPr lang="en-US" altLang="zh-CN" sz="2000" dirty="0">
                <a:solidFill>
                  <a:schemeClr val="bg1"/>
                </a:solidFill>
                <a:latin typeface="Tahoma" pitchFamily="34" charset="0"/>
                <a:ea typeface="Tahoma" pitchFamily="34" charset="0"/>
                <a:cs typeface="Tahoma" pitchFamily="34" charset="0"/>
              </a:rPr>
              <a:t>and functional connectivity </a:t>
            </a:r>
            <a:r>
              <a:rPr lang="en-US" altLang="zh-CN" sz="2000" dirty="0" smtClean="0">
                <a:solidFill>
                  <a:schemeClr val="bg1"/>
                </a:solidFill>
                <a:latin typeface="Tahoma" pitchFamily="34" charset="0"/>
                <a:ea typeface="Tahoma" pitchFamily="34" charset="0"/>
                <a:cs typeface="Tahoma" pitchFamily="34" charset="0"/>
              </a:rPr>
              <a:t>in the </a:t>
            </a:r>
            <a:r>
              <a:rPr lang="en-US" altLang="zh-CN" sz="2000" dirty="0">
                <a:solidFill>
                  <a:schemeClr val="bg1"/>
                </a:solidFill>
                <a:latin typeface="Tahoma" pitchFamily="34" charset="0"/>
                <a:ea typeface="Tahoma" pitchFamily="34" charset="0"/>
                <a:cs typeface="Tahoma" pitchFamily="34" charset="0"/>
              </a:rPr>
              <a:t>human </a:t>
            </a:r>
            <a:r>
              <a:rPr lang="en-US" altLang="zh-CN" sz="2000" dirty="0" smtClean="0">
                <a:solidFill>
                  <a:schemeClr val="bg1"/>
                </a:solidFill>
                <a:latin typeface="Tahoma" pitchFamily="34" charset="0"/>
                <a:ea typeface="Tahoma" pitchFamily="34" charset="0"/>
                <a:cs typeface="Tahoma" pitchFamily="34" charset="0"/>
              </a:rPr>
              <a:t>brain</a:t>
            </a:r>
          </a:p>
          <a:p>
            <a:pPr>
              <a:buClr>
                <a:schemeClr val="tx2"/>
              </a:buClr>
              <a:buSzPct val="75000"/>
            </a:pPr>
            <a:endParaRPr lang="en-US" altLang="zh-CN" sz="2000" dirty="0">
              <a:solidFill>
                <a:schemeClr val="bg1"/>
              </a:solidFill>
              <a:latin typeface="Tahoma" pitchFamily="34" charset="0"/>
              <a:ea typeface="Tahoma" pitchFamily="34" charset="0"/>
              <a:cs typeface="Tahoma" pitchFamily="34" charset="0"/>
            </a:endParaRPr>
          </a:p>
          <a:p>
            <a:pPr>
              <a:buClr>
                <a:schemeClr val="tx2"/>
              </a:buClr>
              <a:buSzPct val="75000"/>
            </a:pPr>
            <a:r>
              <a:rPr lang="en-US" altLang="zh-CN" sz="2000" dirty="0">
                <a:latin typeface="Tahoma" pitchFamily="34" charset="0"/>
                <a:ea typeface="Tahoma" pitchFamily="34" charset="0"/>
                <a:cs typeface="Tahoma" pitchFamily="34" charset="0"/>
              </a:rPr>
              <a:t>5 </a:t>
            </a:r>
            <a:r>
              <a:rPr lang="en-US" altLang="zh-CN" sz="2000" dirty="0" smtClean="0">
                <a:latin typeface="Tahoma" pitchFamily="34" charset="0"/>
                <a:ea typeface="Tahoma" pitchFamily="34" charset="0"/>
                <a:cs typeface="Tahoma" pitchFamily="34" charset="0"/>
              </a:rPr>
              <a:t>years, $</a:t>
            </a:r>
            <a:r>
              <a:rPr lang="en-US" altLang="zh-CN" sz="2000" dirty="0">
                <a:latin typeface="Tahoma" pitchFamily="34" charset="0"/>
                <a:ea typeface="Tahoma" pitchFamily="34" charset="0"/>
                <a:cs typeface="Tahoma" pitchFamily="34" charset="0"/>
              </a:rPr>
              <a:t>30 </a:t>
            </a:r>
            <a:r>
              <a:rPr lang="en-US" altLang="zh-CN" sz="2000" dirty="0" smtClean="0">
                <a:latin typeface="Tahoma" pitchFamily="34" charset="0"/>
                <a:ea typeface="Tahoma" pitchFamily="34" charset="0"/>
                <a:cs typeface="Tahoma" pitchFamily="34" charset="0"/>
              </a:rPr>
              <a:t>million, 2 </a:t>
            </a:r>
            <a:r>
              <a:rPr lang="en-US" altLang="zh-CN" sz="2000" dirty="0">
                <a:latin typeface="Tahoma" pitchFamily="34" charset="0"/>
                <a:ea typeface="Tahoma" pitchFamily="34" charset="0"/>
                <a:cs typeface="Tahoma" pitchFamily="34" charset="0"/>
              </a:rPr>
              <a:t>consortiums, </a:t>
            </a:r>
            <a:r>
              <a:rPr lang="en-US" altLang="zh-CN" sz="2000" dirty="0" smtClean="0">
                <a:latin typeface="Tahoma" pitchFamily="34" charset="0"/>
                <a:ea typeface="Tahoma" pitchFamily="34" charset="0"/>
                <a:cs typeface="Tahoma" pitchFamily="34" charset="0"/>
              </a:rPr>
              <a:t>4+ universities/hospitals, for the basic analysis method and acquiring data</a:t>
            </a:r>
            <a:endParaRPr lang="zh-CN" altLang="en-US" sz="2000" dirty="0">
              <a:solidFill>
                <a:schemeClr val="bg1"/>
              </a:solidFill>
              <a:latin typeface="Tahoma" pitchFamily="34" charset="0"/>
              <a:ea typeface="宋体" charset="-122"/>
              <a:cs typeface="Tahoma" pitchFamily="34" charset="0"/>
            </a:endParaRPr>
          </a:p>
        </p:txBody>
      </p:sp>
      <p:sp>
        <p:nvSpPr>
          <p:cNvPr id="7" name="矩形 6"/>
          <p:cNvSpPr/>
          <p:nvPr/>
        </p:nvSpPr>
        <p:spPr>
          <a:xfrm>
            <a:off x="3355974" y="1700808"/>
            <a:ext cx="4384378" cy="369332"/>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altLang="zh-CN" dirty="0">
                <a:latin typeface="Tahoma" pitchFamily="34" charset="0"/>
                <a:ea typeface="Tahoma" pitchFamily="34" charset="0"/>
                <a:cs typeface="Tahoma" pitchFamily="34" charset="0"/>
              </a:rPr>
              <a:t>Human Genome </a:t>
            </a:r>
            <a:r>
              <a:rPr lang="en-US" altLang="zh-CN" dirty="0" smtClean="0">
                <a:latin typeface="Tahoma" pitchFamily="34" charset="0"/>
                <a:ea typeface="Tahoma" pitchFamily="34" charset="0"/>
                <a:cs typeface="Tahoma" pitchFamily="34" charset="0"/>
              </a:rPr>
              <a:t>Project (HGP 1990-2003)</a:t>
            </a:r>
            <a:endParaRPr lang="zh-CN" altLang="en-US" dirty="0">
              <a:latin typeface="Tahoma" pitchFamily="34" charset="0"/>
              <a:cs typeface="Tahoma" pitchFamily="34" charset="0"/>
            </a:endParaRPr>
          </a:p>
        </p:txBody>
      </p:sp>
    </p:spTree>
    <p:extLst>
      <p:ext uri="{BB962C8B-B14F-4D97-AF65-F5344CB8AC3E}">
        <p14:creationId xmlns:p14="http://schemas.microsoft.com/office/powerpoint/2010/main" val="703869065"/>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par>
                                <p:cTn id="16" presetID="10" presetClass="entr" presetSubtype="0" fill="hold" nodeType="with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fade">
                                      <p:cBhvr>
                                        <p:cTn id="18" dur="500"/>
                                        <p:tgtEl>
                                          <p:spTgt spid="102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Blocked FW</a:t>
            </a:r>
            <a:r>
              <a:rPr lang="en-US" altLang="zh-CN" dirty="0" smtClean="0"/>
              <a:t> Performance</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627898855"/>
              </p:ext>
            </p:extLst>
          </p:nvPr>
        </p:nvGraphicFramePr>
        <p:xfrm>
          <a:off x="827584" y="1947696"/>
          <a:ext cx="7704856" cy="4361624"/>
        </p:xfrm>
        <a:graphic>
          <a:graphicData uri="http://schemas.openxmlformats.org/drawingml/2006/table">
            <a:tbl>
              <a:tblPr>
                <a:tableStyleId>{5C22544A-7EE6-4342-B048-85BDC9FD1C3A}</a:tableStyleId>
              </a:tblPr>
              <a:tblGrid>
                <a:gridCol w="2594520"/>
                <a:gridCol w="1024996"/>
                <a:gridCol w="1021335"/>
                <a:gridCol w="1021335"/>
                <a:gridCol w="1021335"/>
                <a:gridCol w="1021335"/>
              </a:tblGrid>
              <a:tr h="545203">
                <a:tc>
                  <a:txBody>
                    <a:bodyPr/>
                    <a:lstStyle/>
                    <a:p>
                      <a:pPr algn="ctr">
                        <a:lnSpc>
                          <a:spcPct val="110000"/>
                        </a:lnSpc>
                        <a:spcAft>
                          <a:spcPts val="0"/>
                        </a:spcAft>
                        <a:tabLst>
                          <a:tab pos="3048000" algn="ctr"/>
                          <a:tab pos="6032500" algn="r"/>
                        </a:tabLst>
                      </a:pPr>
                      <a:r>
                        <a:rPr lang="en-US" sz="1800" kern="100" dirty="0" err="1">
                          <a:solidFill>
                            <a:schemeClr val="tx1"/>
                          </a:solidFill>
                          <a:effectLst/>
                          <a:latin typeface="Arial" pitchFamily="34" charset="0"/>
                          <a:cs typeface="Arial" pitchFamily="34" charset="0"/>
                        </a:rPr>
                        <a:t>Sparsity</a:t>
                      </a:r>
                      <a:endParaRPr lang="zh-CN" sz="1800" kern="100" dirty="0">
                        <a:solidFill>
                          <a:schemeClr val="tx1"/>
                        </a:solidFill>
                        <a:effectLst/>
                        <a:latin typeface="Arial" pitchFamily="34" charset="0"/>
                        <a:ea typeface="宋体"/>
                        <a:cs typeface="Arial" pitchFamily="34" charset="0"/>
                      </a:endParaRPr>
                    </a:p>
                  </a:txBody>
                  <a:tcPr marL="68580" marR="68580" marT="0" marB="0">
                    <a:solidFill>
                      <a:schemeClr val="accent1"/>
                    </a:solidFill>
                  </a:tcPr>
                </a:tc>
                <a:tc>
                  <a:txBody>
                    <a:bodyPr/>
                    <a:lstStyle/>
                    <a:p>
                      <a:pPr algn="ctr">
                        <a:lnSpc>
                          <a:spcPct val="110000"/>
                        </a:lnSpc>
                        <a:spcAft>
                          <a:spcPts val="0"/>
                        </a:spcAft>
                        <a:tabLst>
                          <a:tab pos="3048000" algn="ctr"/>
                          <a:tab pos="6032500" algn="r"/>
                        </a:tabLst>
                      </a:pPr>
                      <a:r>
                        <a:rPr lang="en-US" sz="1800" kern="100" dirty="0">
                          <a:solidFill>
                            <a:schemeClr val="tx1"/>
                          </a:solidFill>
                          <a:effectLst/>
                          <a:latin typeface="Arial" pitchFamily="34" charset="0"/>
                          <a:cs typeface="Arial" pitchFamily="34" charset="0"/>
                        </a:rPr>
                        <a:t>0.06%</a:t>
                      </a:r>
                      <a:endParaRPr lang="zh-CN" sz="1800" kern="100" dirty="0">
                        <a:solidFill>
                          <a:schemeClr val="tx1"/>
                        </a:solidFill>
                        <a:effectLst/>
                        <a:latin typeface="Arial" pitchFamily="34" charset="0"/>
                        <a:ea typeface="宋体"/>
                        <a:cs typeface="Arial" pitchFamily="34" charset="0"/>
                      </a:endParaRPr>
                    </a:p>
                  </a:txBody>
                  <a:tcPr marL="68580" marR="68580" marT="0" marB="0">
                    <a:solidFill>
                      <a:schemeClr val="accent1"/>
                    </a:solidFill>
                  </a:tcPr>
                </a:tc>
                <a:tc>
                  <a:txBody>
                    <a:bodyPr/>
                    <a:lstStyle/>
                    <a:p>
                      <a:pPr algn="ctr">
                        <a:lnSpc>
                          <a:spcPct val="110000"/>
                        </a:lnSpc>
                        <a:spcAft>
                          <a:spcPts val="0"/>
                        </a:spcAft>
                        <a:tabLst>
                          <a:tab pos="3048000" algn="ctr"/>
                          <a:tab pos="6032500" algn="r"/>
                        </a:tabLst>
                      </a:pPr>
                      <a:r>
                        <a:rPr lang="en-US" sz="1800" kern="100" dirty="0">
                          <a:solidFill>
                            <a:schemeClr val="tx1"/>
                          </a:solidFill>
                          <a:effectLst/>
                          <a:latin typeface="Arial" pitchFamily="34" charset="0"/>
                          <a:cs typeface="Arial" pitchFamily="34" charset="0"/>
                        </a:rPr>
                        <a:t>0.13%</a:t>
                      </a:r>
                      <a:endParaRPr lang="zh-CN" sz="1800" kern="100" dirty="0">
                        <a:solidFill>
                          <a:schemeClr val="tx1"/>
                        </a:solidFill>
                        <a:effectLst/>
                        <a:latin typeface="Arial" pitchFamily="34" charset="0"/>
                        <a:ea typeface="宋体"/>
                        <a:cs typeface="Arial" pitchFamily="34" charset="0"/>
                      </a:endParaRPr>
                    </a:p>
                  </a:txBody>
                  <a:tcPr marL="68580" marR="68580" marT="0" marB="0">
                    <a:solidFill>
                      <a:schemeClr val="accent1"/>
                    </a:solidFill>
                  </a:tcPr>
                </a:tc>
                <a:tc>
                  <a:txBody>
                    <a:bodyPr/>
                    <a:lstStyle/>
                    <a:p>
                      <a:pPr algn="ctr">
                        <a:lnSpc>
                          <a:spcPct val="110000"/>
                        </a:lnSpc>
                        <a:spcAft>
                          <a:spcPts val="0"/>
                        </a:spcAft>
                        <a:tabLst>
                          <a:tab pos="3048000" algn="ctr"/>
                          <a:tab pos="6032500" algn="r"/>
                        </a:tabLst>
                      </a:pPr>
                      <a:r>
                        <a:rPr lang="en-US" sz="1800" kern="100" dirty="0">
                          <a:solidFill>
                            <a:schemeClr val="tx1"/>
                          </a:solidFill>
                          <a:effectLst/>
                          <a:latin typeface="Arial" pitchFamily="34" charset="0"/>
                          <a:cs typeface="Arial" pitchFamily="34" charset="0"/>
                        </a:rPr>
                        <a:t>0.38%</a:t>
                      </a:r>
                      <a:endParaRPr lang="zh-CN" sz="1800" kern="100" dirty="0">
                        <a:solidFill>
                          <a:schemeClr val="tx1"/>
                        </a:solidFill>
                        <a:effectLst/>
                        <a:latin typeface="Arial" pitchFamily="34" charset="0"/>
                        <a:ea typeface="宋体"/>
                        <a:cs typeface="Arial" pitchFamily="34" charset="0"/>
                      </a:endParaRPr>
                    </a:p>
                  </a:txBody>
                  <a:tcPr marL="68580" marR="68580" marT="0" marB="0">
                    <a:solidFill>
                      <a:schemeClr val="accent1"/>
                    </a:solidFill>
                  </a:tcPr>
                </a:tc>
                <a:tc>
                  <a:txBody>
                    <a:bodyPr/>
                    <a:lstStyle/>
                    <a:p>
                      <a:pPr algn="ctr">
                        <a:lnSpc>
                          <a:spcPct val="110000"/>
                        </a:lnSpc>
                        <a:spcAft>
                          <a:spcPts val="0"/>
                        </a:spcAft>
                        <a:tabLst>
                          <a:tab pos="3048000" algn="ctr"/>
                          <a:tab pos="6032500" algn="r"/>
                        </a:tabLst>
                      </a:pPr>
                      <a:r>
                        <a:rPr lang="en-US" sz="1800" kern="100" dirty="0">
                          <a:solidFill>
                            <a:schemeClr val="tx1"/>
                          </a:solidFill>
                          <a:effectLst/>
                          <a:latin typeface="Arial" pitchFamily="34" charset="0"/>
                          <a:cs typeface="Arial" pitchFamily="34" charset="0"/>
                        </a:rPr>
                        <a:t>1.39%</a:t>
                      </a:r>
                      <a:endParaRPr lang="zh-CN" sz="1800" kern="100" dirty="0">
                        <a:solidFill>
                          <a:schemeClr val="tx1"/>
                        </a:solidFill>
                        <a:effectLst/>
                        <a:latin typeface="Arial" pitchFamily="34" charset="0"/>
                        <a:ea typeface="宋体"/>
                        <a:cs typeface="Arial" pitchFamily="34" charset="0"/>
                      </a:endParaRPr>
                    </a:p>
                  </a:txBody>
                  <a:tcPr marL="68580" marR="68580" marT="0" marB="0">
                    <a:solidFill>
                      <a:schemeClr val="accent1"/>
                    </a:solidFill>
                  </a:tcPr>
                </a:tc>
                <a:tc>
                  <a:txBody>
                    <a:bodyPr/>
                    <a:lstStyle/>
                    <a:p>
                      <a:pPr algn="ctr">
                        <a:lnSpc>
                          <a:spcPct val="110000"/>
                        </a:lnSpc>
                        <a:spcAft>
                          <a:spcPts val="0"/>
                        </a:spcAft>
                        <a:tabLst>
                          <a:tab pos="3048000" algn="ctr"/>
                          <a:tab pos="6032500" algn="r"/>
                        </a:tabLst>
                      </a:pPr>
                      <a:r>
                        <a:rPr lang="en-US" sz="1800" kern="100" dirty="0">
                          <a:solidFill>
                            <a:schemeClr val="tx1"/>
                          </a:solidFill>
                          <a:effectLst/>
                          <a:latin typeface="Arial" pitchFamily="34" charset="0"/>
                          <a:cs typeface="Arial" pitchFamily="34" charset="0"/>
                        </a:rPr>
                        <a:t>5.46%</a:t>
                      </a:r>
                      <a:endParaRPr lang="zh-CN" sz="1800" kern="100" dirty="0">
                        <a:solidFill>
                          <a:schemeClr val="tx1"/>
                        </a:solidFill>
                        <a:effectLst/>
                        <a:latin typeface="Arial" pitchFamily="34" charset="0"/>
                        <a:ea typeface="宋体"/>
                        <a:cs typeface="Arial" pitchFamily="34" charset="0"/>
                      </a:endParaRPr>
                    </a:p>
                  </a:txBody>
                  <a:tcPr marL="68580" marR="68580" marT="0" marB="0">
                    <a:solidFill>
                      <a:schemeClr val="accent1"/>
                    </a:solidFill>
                  </a:tcPr>
                </a:tc>
              </a:tr>
              <a:tr h="545203">
                <a:tc>
                  <a:txBody>
                    <a:bodyPr/>
                    <a:lstStyle/>
                    <a:p>
                      <a:pPr algn="ctr">
                        <a:lnSpc>
                          <a:spcPct val="110000"/>
                        </a:lnSpc>
                        <a:spcAft>
                          <a:spcPts val="0"/>
                        </a:spcAft>
                        <a:tabLst>
                          <a:tab pos="3048000" algn="ctr"/>
                          <a:tab pos="6032500" algn="r"/>
                        </a:tabLst>
                      </a:pPr>
                      <a:r>
                        <a:rPr lang="en-US" sz="1800" kern="100" dirty="0" smtClean="0">
                          <a:effectLst/>
                          <a:latin typeface="Arial" pitchFamily="34" charset="0"/>
                          <a:cs typeface="Arial" pitchFamily="34" charset="0"/>
                        </a:rPr>
                        <a:t>[Katz 2008]</a:t>
                      </a:r>
                      <a:endParaRPr lang="zh-CN" sz="1800"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kern="100" dirty="0" smtClean="0">
                          <a:effectLst/>
                          <a:latin typeface="Arial" pitchFamily="34" charset="0"/>
                          <a:cs typeface="Arial" pitchFamily="34" charset="0"/>
                        </a:rPr>
                        <a:t>2510</a:t>
                      </a:r>
                      <a:endParaRPr lang="zh-CN" sz="1800" kern="100" dirty="0">
                        <a:effectLst/>
                        <a:latin typeface="Arial" pitchFamily="34" charset="0"/>
                        <a:ea typeface="宋体"/>
                        <a:cs typeface="Arial" pitchFamily="34" charset="0"/>
                      </a:endParaRPr>
                    </a:p>
                  </a:txBody>
                  <a:tcPr marL="68580" marR="68580" marT="0" marB="0"/>
                </a:tc>
                <a:tc>
                  <a:txBody>
                    <a:bodyPr/>
                    <a:lstStyle/>
                    <a:p>
                      <a:pPr algn="ctr"/>
                      <a:r>
                        <a:rPr lang="en-US" altLang="zh-CN" dirty="0" smtClean="0">
                          <a:latin typeface="Arial" pitchFamily="34" charset="0"/>
                          <a:cs typeface="Arial" pitchFamily="34" charset="0"/>
                        </a:rPr>
                        <a:t>2506</a:t>
                      </a:r>
                      <a:endParaRPr lang="zh-CN" altLang="en-US" dirty="0">
                        <a:latin typeface="Arial" pitchFamily="34" charset="0"/>
                        <a:cs typeface="Arial" pitchFamily="34" charset="0"/>
                      </a:endParaRPr>
                    </a:p>
                  </a:txBody>
                  <a:tcPr marL="68580" marR="68580" marT="0" marB="0"/>
                </a:tc>
                <a:tc>
                  <a:txBody>
                    <a:bodyPr/>
                    <a:lstStyle/>
                    <a:p>
                      <a:pPr algn="ctr"/>
                      <a:r>
                        <a:rPr lang="en-US" altLang="zh-CN" dirty="0" smtClean="0">
                          <a:latin typeface="Arial" pitchFamily="34" charset="0"/>
                          <a:cs typeface="Arial" pitchFamily="34" charset="0"/>
                        </a:rPr>
                        <a:t>2519</a:t>
                      </a:r>
                      <a:endParaRPr lang="zh-CN" altLang="en-US" dirty="0">
                        <a:latin typeface="Arial" pitchFamily="34" charset="0"/>
                        <a:cs typeface="Arial" pitchFamily="34" charset="0"/>
                      </a:endParaRPr>
                    </a:p>
                  </a:txBody>
                  <a:tcPr marL="68580" marR="68580" marT="0" marB="0"/>
                </a:tc>
                <a:tc>
                  <a:txBody>
                    <a:bodyPr/>
                    <a:lstStyle/>
                    <a:p>
                      <a:pPr algn="ctr"/>
                      <a:r>
                        <a:rPr lang="en-US" altLang="zh-CN" dirty="0" smtClean="0">
                          <a:latin typeface="Arial" pitchFamily="34" charset="0"/>
                          <a:cs typeface="Arial" pitchFamily="34" charset="0"/>
                        </a:rPr>
                        <a:t>2508</a:t>
                      </a:r>
                      <a:endParaRPr lang="zh-CN" altLang="en-US" dirty="0">
                        <a:latin typeface="Arial" pitchFamily="34" charset="0"/>
                        <a:cs typeface="Arial" pitchFamily="34" charset="0"/>
                      </a:endParaRPr>
                    </a:p>
                  </a:txBody>
                  <a:tcPr marL="68580" marR="68580" marT="0" marB="0"/>
                </a:tc>
                <a:tc>
                  <a:txBody>
                    <a:bodyPr/>
                    <a:lstStyle/>
                    <a:p>
                      <a:pPr algn="ctr"/>
                      <a:r>
                        <a:rPr lang="en-US" altLang="zh-CN" dirty="0" smtClean="0">
                          <a:latin typeface="Arial" pitchFamily="34" charset="0"/>
                          <a:cs typeface="Arial" pitchFamily="34" charset="0"/>
                        </a:rPr>
                        <a:t>2499</a:t>
                      </a:r>
                      <a:endParaRPr lang="zh-CN" altLang="en-US" dirty="0">
                        <a:latin typeface="Arial" pitchFamily="34" charset="0"/>
                        <a:cs typeface="Arial" pitchFamily="34" charset="0"/>
                      </a:endParaRPr>
                    </a:p>
                  </a:txBody>
                  <a:tcPr marL="68580" marR="68580" marT="0" marB="0"/>
                </a:tc>
              </a:tr>
              <a:tr h="545203">
                <a:tc>
                  <a:txBody>
                    <a:bodyPr/>
                    <a:lstStyle/>
                    <a:p>
                      <a:pPr algn="ctr">
                        <a:lnSpc>
                          <a:spcPct val="110000"/>
                        </a:lnSpc>
                        <a:spcAft>
                          <a:spcPts val="0"/>
                        </a:spcAft>
                        <a:tabLst>
                          <a:tab pos="3048000" algn="ctr"/>
                          <a:tab pos="6032500" algn="r"/>
                        </a:tabLst>
                      </a:pPr>
                      <a:r>
                        <a:rPr lang="en-US" altLang="zh-CN" sz="2000" b="1" kern="100" dirty="0" smtClean="0">
                          <a:effectLst/>
                          <a:latin typeface="Arial" pitchFamily="34" charset="0"/>
                          <a:ea typeface="宋体"/>
                          <a:cs typeface="Arial" pitchFamily="34" charset="0"/>
                        </a:rPr>
                        <a:t>Our implementation</a:t>
                      </a:r>
                      <a:endParaRPr lang="zh-CN" sz="2000" b="1"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altLang="zh-CN" sz="2200" b="1" kern="100" dirty="0" smtClean="0">
                          <a:effectLst/>
                          <a:latin typeface="Arial" pitchFamily="34" charset="0"/>
                          <a:ea typeface="宋体"/>
                          <a:cs typeface="Arial" pitchFamily="34" charset="0"/>
                        </a:rPr>
                        <a:t>1123</a:t>
                      </a:r>
                      <a:endParaRPr lang="zh-CN" sz="2200" b="1" kern="100" dirty="0">
                        <a:effectLst/>
                        <a:latin typeface="Arial" pitchFamily="34" charset="0"/>
                        <a:ea typeface="宋体"/>
                        <a:cs typeface="Arial" pitchFamily="34" charset="0"/>
                      </a:endParaRPr>
                    </a:p>
                  </a:txBody>
                  <a:tcPr marL="68580" marR="68580" marT="0" marB="0"/>
                </a:tc>
                <a:tc>
                  <a:txBody>
                    <a:bodyPr/>
                    <a:lstStyle/>
                    <a:p>
                      <a:pPr algn="ctr"/>
                      <a:r>
                        <a:rPr lang="en-US" altLang="zh-CN" sz="2200" b="1" dirty="0" smtClean="0">
                          <a:latin typeface="Arial" pitchFamily="34" charset="0"/>
                          <a:cs typeface="Arial" pitchFamily="34" charset="0"/>
                        </a:rPr>
                        <a:t>1138</a:t>
                      </a:r>
                      <a:endParaRPr lang="zh-CN" altLang="en-US" sz="2200" b="1" dirty="0">
                        <a:latin typeface="Arial" pitchFamily="34" charset="0"/>
                        <a:cs typeface="Arial" pitchFamily="34" charset="0"/>
                      </a:endParaRPr>
                    </a:p>
                  </a:txBody>
                  <a:tcPr marL="68580" marR="68580" marT="0" marB="0"/>
                </a:tc>
                <a:tc>
                  <a:txBody>
                    <a:bodyPr/>
                    <a:lstStyle/>
                    <a:p>
                      <a:pPr algn="ctr"/>
                      <a:r>
                        <a:rPr lang="en-US" altLang="zh-CN" sz="2200" b="1" dirty="0" smtClean="0">
                          <a:latin typeface="Arial" pitchFamily="34" charset="0"/>
                          <a:cs typeface="Arial" pitchFamily="34" charset="0"/>
                        </a:rPr>
                        <a:t>1113</a:t>
                      </a:r>
                      <a:endParaRPr lang="zh-CN" altLang="en-US" sz="2200" b="1" dirty="0">
                        <a:latin typeface="Arial" pitchFamily="34" charset="0"/>
                        <a:cs typeface="Arial" pitchFamily="34" charset="0"/>
                      </a:endParaRPr>
                    </a:p>
                  </a:txBody>
                  <a:tcPr marL="68580" marR="68580" marT="0" marB="0"/>
                </a:tc>
                <a:tc>
                  <a:txBody>
                    <a:bodyPr/>
                    <a:lstStyle/>
                    <a:p>
                      <a:pPr algn="ctr"/>
                      <a:r>
                        <a:rPr lang="en-US" altLang="zh-CN" sz="2200" b="1" dirty="0" smtClean="0">
                          <a:latin typeface="Arial" pitchFamily="34" charset="0"/>
                          <a:cs typeface="Arial" pitchFamily="34" charset="0"/>
                        </a:rPr>
                        <a:t>1115</a:t>
                      </a:r>
                      <a:endParaRPr lang="zh-CN" altLang="en-US" sz="2200" b="1" dirty="0">
                        <a:latin typeface="Arial" pitchFamily="34" charset="0"/>
                        <a:cs typeface="Arial" pitchFamily="34" charset="0"/>
                      </a:endParaRPr>
                    </a:p>
                  </a:txBody>
                  <a:tcPr marL="68580" marR="68580" marT="0" marB="0"/>
                </a:tc>
                <a:tc>
                  <a:txBody>
                    <a:bodyPr/>
                    <a:lstStyle/>
                    <a:p>
                      <a:pPr algn="ctr"/>
                      <a:r>
                        <a:rPr lang="en-US" altLang="zh-CN" sz="2200" b="1" dirty="0" smtClean="0">
                          <a:latin typeface="Arial" pitchFamily="34" charset="0"/>
                          <a:cs typeface="Arial" pitchFamily="34" charset="0"/>
                        </a:rPr>
                        <a:t>1087</a:t>
                      </a:r>
                      <a:endParaRPr lang="zh-CN" altLang="en-US" sz="2200" b="1" dirty="0">
                        <a:latin typeface="Arial" pitchFamily="34" charset="0"/>
                        <a:cs typeface="Arial" pitchFamily="34" charset="0"/>
                      </a:endParaRPr>
                    </a:p>
                  </a:txBody>
                  <a:tcPr marL="68580" marR="68580" marT="0" marB="0"/>
                </a:tc>
              </a:tr>
              <a:tr h="545203">
                <a:tc>
                  <a:txBody>
                    <a:bodyPr/>
                    <a:lstStyle/>
                    <a:p>
                      <a:pPr algn="ctr">
                        <a:lnSpc>
                          <a:spcPct val="110000"/>
                        </a:lnSpc>
                        <a:spcAft>
                          <a:spcPts val="0"/>
                        </a:spcAft>
                        <a:tabLst>
                          <a:tab pos="3048000" algn="ctr"/>
                          <a:tab pos="6032500" algn="r"/>
                        </a:tabLst>
                      </a:pPr>
                      <a:r>
                        <a:rPr lang="en-US" sz="1800" kern="100" dirty="0">
                          <a:effectLst/>
                          <a:latin typeface="Arial" pitchFamily="34" charset="0"/>
                          <a:cs typeface="Arial" pitchFamily="34" charset="0"/>
                        </a:rPr>
                        <a:t>Single-core CPU FW</a:t>
                      </a:r>
                      <a:endParaRPr lang="zh-CN" sz="1800"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kern="100" dirty="0" smtClean="0">
                          <a:effectLst/>
                          <a:latin typeface="Arial" pitchFamily="34" charset="0"/>
                          <a:cs typeface="Arial" pitchFamily="34" charset="0"/>
                        </a:rPr>
                        <a:t>138830</a:t>
                      </a:r>
                      <a:endParaRPr lang="zh-CN" sz="1800"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kern="100" dirty="0" smtClean="0">
                          <a:effectLst/>
                          <a:latin typeface="Arial" pitchFamily="34" charset="0"/>
                          <a:cs typeface="Arial" pitchFamily="34" charset="0"/>
                        </a:rPr>
                        <a:t>138893</a:t>
                      </a:r>
                      <a:endParaRPr lang="zh-CN" sz="1800"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kern="100" dirty="0">
                          <a:effectLst/>
                          <a:latin typeface="Arial" pitchFamily="34" charset="0"/>
                          <a:cs typeface="Arial" pitchFamily="34" charset="0"/>
                        </a:rPr>
                        <a:t> </a:t>
                      </a:r>
                      <a:r>
                        <a:rPr lang="en-US" sz="1800" kern="100" dirty="0" smtClean="0">
                          <a:effectLst/>
                          <a:latin typeface="Arial" pitchFamily="34" charset="0"/>
                          <a:cs typeface="Arial" pitchFamily="34" charset="0"/>
                        </a:rPr>
                        <a:t>138943</a:t>
                      </a:r>
                      <a:endParaRPr lang="zh-CN" sz="1800"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kern="100" dirty="0">
                          <a:effectLst/>
                          <a:latin typeface="Arial" pitchFamily="34" charset="0"/>
                          <a:cs typeface="Arial" pitchFamily="34" charset="0"/>
                        </a:rPr>
                        <a:t> </a:t>
                      </a:r>
                      <a:r>
                        <a:rPr lang="en-US" sz="1800" kern="100" dirty="0" smtClean="0">
                          <a:effectLst/>
                          <a:latin typeface="Arial" pitchFamily="34" charset="0"/>
                          <a:cs typeface="Arial" pitchFamily="34" charset="0"/>
                        </a:rPr>
                        <a:t>138665</a:t>
                      </a:r>
                      <a:endParaRPr lang="zh-CN" sz="1800"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kern="100" dirty="0">
                          <a:effectLst/>
                          <a:latin typeface="Arial" pitchFamily="34" charset="0"/>
                          <a:cs typeface="Arial" pitchFamily="34" charset="0"/>
                        </a:rPr>
                        <a:t> </a:t>
                      </a:r>
                      <a:r>
                        <a:rPr lang="en-US" sz="1800" kern="100" dirty="0" smtClean="0">
                          <a:effectLst/>
                          <a:latin typeface="Arial" pitchFamily="34" charset="0"/>
                          <a:cs typeface="Arial" pitchFamily="34" charset="0"/>
                        </a:rPr>
                        <a:t>138607</a:t>
                      </a:r>
                      <a:endParaRPr lang="zh-CN" sz="1800" kern="100" dirty="0">
                        <a:effectLst/>
                        <a:latin typeface="Arial" pitchFamily="34" charset="0"/>
                        <a:ea typeface="宋体"/>
                        <a:cs typeface="Arial" pitchFamily="34" charset="0"/>
                      </a:endParaRPr>
                    </a:p>
                  </a:txBody>
                  <a:tcPr marL="68580" marR="68580" marT="0" marB="0"/>
                </a:tc>
              </a:tr>
              <a:tr h="545203">
                <a:tc>
                  <a:txBody>
                    <a:bodyPr/>
                    <a:lstStyle/>
                    <a:p>
                      <a:pPr algn="ctr">
                        <a:lnSpc>
                          <a:spcPct val="110000"/>
                        </a:lnSpc>
                        <a:spcAft>
                          <a:spcPts val="0"/>
                        </a:spcAft>
                        <a:tabLst>
                          <a:tab pos="3048000" algn="ctr"/>
                          <a:tab pos="6032500" algn="r"/>
                        </a:tabLst>
                      </a:pPr>
                      <a:r>
                        <a:rPr lang="en-US" sz="1800" b="1" kern="100" dirty="0">
                          <a:effectLst/>
                          <a:latin typeface="Arial" pitchFamily="34" charset="0"/>
                          <a:cs typeface="Arial" pitchFamily="34" charset="0"/>
                        </a:rPr>
                        <a:t>Speed up</a:t>
                      </a:r>
                      <a:endParaRPr lang="zh-CN" sz="1800" b="1"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b="1" kern="100" dirty="0" smtClean="0">
                          <a:effectLst/>
                          <a:latin typeface="Arial" pitchFamily="34" charset="0"/>
                          <a:cs typeface="Arial" pitchFamily="34" charset="0"/>
                        </a:rPr>
                        <a:t>123.6</a:t>
                      </a:r>
                      <a:endParaRPr lang="zh-CN" sz="1800" b="1"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b="1" kern="100" dirty="0" smtClean="0">
                          <a:effectLst/>
                          <a:latin typeface="Arial" pitchFamily="34" charset="0"/>
                          <a:cs typeface="Arial" pitchFamily="34" charset="0"/>
                        </a:rPr>
                        <a:t>122.1</a:t>
                      </a:r>
                      <a:endParaRPr lang="zh-CN" sz="1800" b="1"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b="1" kern="100" dirty="0" smtClean="0">
                          <a:effectLst/>
                          <a:latin typeface="Arial" pitchFamily="34" charset="0"/>
                          <a:cs typeface="Arial" pitchFamily="34" charset="0"/>
                        </a:rPr>
                        <a:t>124.5</a:t>
                      </a:r>
                      <a:endParaRPr lang="zh-CN" sz="1800" b="1"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b="1" kern="100" dirty="0" smtClean="0">
                          <a:effectLst/>
                          <a:latin typeface="Arial" pitchFamily="34" charset="0"/>
                          <a:cs typeface="Arial" pitchFamily="34" charset="0"/>
                        </a:rPr>
                        <a:t>124.4</a:t>
                      </a:r>
                      <a:endParaRPr lang="zh-CN" sz="1800" b="1"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b="1" kern="100" dirty="0" smtClean="0">
                          <a:effectLst/>
                          <a:latin typeface="Arial" pitchFamily="34" charset="0"/>
                          <a:cs typeface="Arial" pitchFamily="34" charset="0"/>
                        </a:rPr>
                        <a:t>127.5</a:t>
                      </a:r>
                      <a:r>
                        <a:rPr lang="en-US" sz="1800" b="1" kern="100" dirty="0">
                          <a:effectLst/>
                          <a:latin typeface="Arial" pitchFamily="34" charset="0"/>
                          <a:cs typeface="Arial" pitchFamily="34" charset="0"/>
                        </a:rPr>
                        <a:t> </a:t>
                      </a:r>
                      <a:endParaRPr lang="zh-CN" sz="1800" b="1" kern="100" dirty="0">
                        <a:effectLst/>
                        <a:latin typeface="Arial" pitchFamily="34" charset="0"/>
                        <a:ea typeface="宋体"/>
                        <a:cs typeface="Arial" pitchFamily="34" charset="0"/>
                      </a:endParaRPr>
                    </a:p>
                  </a:txBody>
                  <a:tcPr marL="68580" marR="68580" marT="0" marB="0"/>
                </a:tc>
              </a:tr>
              <a:tr h="545203">
                <a:tc>
                  <a:txBody>
                    <a:bodyPr/>
                    <a:lstStyle/>
                    <a:p>
                      <a:pPr algn="ctr">
                        <a:lnSpc>
                          <a:spcPct val="110000"/>
                        </a:lnSpc>
                        <a:spcAft>
                          <a:spcPts val="0"/>
                        </a:spcAft>
                        <a:tabLst>
                          <a:tab pos="3048000" algn="ctr"/>
                          <a:tab pos="6032500" algn="r"/>
                        </a:tabLst>
                      </a:pPr>
                      <a:r>
                        <a:rPr lang="en-US" sz="1800" b="0" kern="100" dirty="0" smtClean="0">
                          <a:effectLst/>
                          <a:latin typeface="Arial" pitchFamily="34" charset="0"/>
                          <a:cs typeface="Arial" pitchFamily="34" charset="0"/>
                        </a:rPr>
                        <a:t>4-core </a:t>
                      </a:r>
                      <a:r>
                        <a:rPr lang="en-US" sz="1800" b="0" kern="100" dirty="0">
                          <a:effectLst/>
                          <a:latin typeface="Arial" pitchFamily="34" charset="0"/>
                          <a:cs typeface="Arial" pitchFamily="34" charset="0"/>
                        </a:rPr>
                        <a:t>CPU </a:t>
                      </a:r>
                      <a:r>
                        <a:rPr lang="en-US" sz="1800" b="0" kern="100" dirty="0" smtClean="0">
                          <a:effectLst/>
                          <a:latin typeface="Arial" pitchFamily="34" charset="0"/>
                          <a:cs typeface="Arial" pitchFamily="34" charset="0"/>
                        </a:rPr>
                        <a:t>BFS</a:t>
                      </a:r>
                      <a:endParaRPr lang="zh-CN" sz="1800" b="0"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altLang="zh-CN" sz="1800" b="0" kern="100" dirty="0" smtClean="0">
                          <a:effectLst/>
                          <a:latin typeface="Arial" pitchFamily="34" charset="0"/>
                          <a:ea typeface="+mn-ea"/>
                          <a:cs typeface="Arial" pitchFamily="34" charset="0"/>
                        </a:rPr>
                        <a:t>39</a:t>
                      </a:r>
                      <a:endParaRPr lang="zh-CN" sz="1800" b="0"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altLang="zh-CN" sz="1800" b="0" kern="100" dirty="0" smtClean="0">
                          <a:effectLst/>
                          <a:latin typeface="Arial" pitchFamily="34" charset="0"/>
                          <a:ea typeface="+mn-ea"/>
                          <a:cs typeface="Arial" pitchFamily="34" charset="0"/>
                        </a:rPr>
                        <a:t>74</a:t>
                      </a:r>
                      <a:endParaRPr lang="zh-CN" sz="1800" b="0"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altLang="zh-CN" sz="1800" b="0" kern="100" dirty="0" smtClean="0">
                          <a:effectLst/>
                          <a:latin typeface="Arial" pitchFamily="34" charset="0"/>
                          <a:ea typeface="+mn-ea"/>
                          <a:cs typeface="Arial" pitchFamily="34" charset="0"/>
                        </a:rPr>
                        <a:t>191</a:t>
                      </a:r>
                      <a:endParaRPr lang="zh-CN" sz="1800" b="0"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altLang="zh-CN" sz="1800" b="0" kern="100" dirty="0" smtClean="0">
                          <a:effectLst/>
                          <a:latin typeface="Arial" pitchFamily="34" charset="0"/>
                          <a:ea typeface="+mn-ea"/>
                          <a:cs typeface="Arial" pitchFamily="34" charset="0"/>
                        </a:rPr>
                        <a:t>633</a:t>
                      </a:r>
                      <a:endParaRPr lang="zh-CN" sz="1800" b="0"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altLang="zh-CN" sz="1800" b="0" kern="100" dirty="0" smtClean="0">
                          <a:effectLst/>
                          <a:latin typeface="Arial" pitchFamily="34" charset="0"/>
                          <a:ea typeface="+mn-ea"/>
                          <a:cs typeface="Arial" pitchFamily="34" charset="0"/>
                        </a:rPr>
                        <a:t>2430</a:t>
                      </a:r>
                      <a:endParaRPr lang="zh-CN" sz="1800" b="0" kern="100" dirty="0">
                        <a:effectLst/>
                        <a:latin typeface="Arial" pitchFamily="34" charset="0"/>
                        <a:ea typeface="宋体"/>
                        <a:cs typeface="Arial" pitchFamily="34" charset="0"/>
                      </a:endParaRPr>
                    </a:p>
                  </a:txBody>
                  <a:tcPr marL="68580" marR="68580" marT="0" marB="0"/>
                </a:tc>
              </a:tr>
              <a:tr h="545203">
                <a:tc>
                  <a:txBody>
                    <a:bodyPr/>
                    <a:lstStyle/>
                    <a:p>
                      <a:pPr algn="ctr">
                        <a:lnSpc>
                          <a:spcPct val="110000"/>
                        </a:lnSpc>
                        <a:spcAft>
                          <a:spcPts val="0"/>
                        </a:spcAft>
                        <a:tabLst>
                          <a:tab pos="3048000" algn="ctr"/>
                          <a:tab pos="6032500" algn="r"/>
                        </a:tabLst>
                      </a:pPr>
                      <a:r>
                        <a:rPr lang="en-US" sz="1800" b="0" kern="100" dirty="0" smtClean="0">
                          <a:effectLst/>
                          <a:latin typeface="Arial" pitchFamily="34" charset="0"/>
                          <a:cs typeface="Arial" pitchFamily="34" charset="0"/>
                        </a:rPr>
                        <a:t>1-core </a:t>
                      </a:r>
                      <a:r>
                        <a:rPr lang="en-US" sz="1800" b="0" kern="100" dirty="0">
                          <a:effectLst/>
                          <a:latin typeface="Arial" pitchFamily="34" charset="0"/>
                          <a:cs typeface="Arial" pitchFamily="34" charset="0"/>
                        </a:rPr>
                        <a:t>CPU </a:t>
                      </a:r>
                      <a:r>
                        <a:rPr lang="en-US" sz="1800" b="0" kern="100" dirty="0" smtClean="0">
                          <a:effectLst/>
                          <a:latin typeface="Arial" pitchFamily="34" charset="0"/>
                          <a:cs typeface="Arial" pitchFamily="34" charset="0"/>
                        </a:rPr>
                        <a:t>BFS</a:t>
                      </a:r>
                      <a:endParaRPr lang="zh-CN" sz="1800" b="0"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altLang="zh-CN" sz="1800" b="0" kern="100" dirty="0" smtClean="0">
                          <a:effectLst/>
                          <a:latin typeface="Arial" pitchFamily="34" charset="0"/>
                          <a:ea typeface="+mn-ea"/>
                          <a:cs typeface="Arial" pitchFamily="34" charset="0"/>
                        </a:rPr>
                        <a:t>132</a:t>
                      </a:r>
                      <a:endParaRPr lang="zh-CN" sz="1800" b="0"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altLang="zh-CN" sz="1800" b="0" kern="100" dirty="0" smtClean="0">
                          <a:effectLst/>
                          <a:latin typeface="Arial" pitchFamily="34" charset="0"/>
                          <a:ea typeface="+mn-ea"/>
                          <a:cs typeface="Arial" pitchFamily="34" charset="0"/>
                        </a:rPr>
                        <a:t>253</a:t>
                      </a:r>
                      <a:endParaRPr lang="zh-CN" sz="1800" b="0"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b="0" kern="100" dirty="0" smtClean="0">
                          <a:effectLst/>
                          <a:latin typeface="Arial" pitchFamily="34" charset="0"/>
                          <a:cs typeface="Arial" pitchFamily="34" charset="0"/>
                        </a:rPr>
                        <a:t>646</a:t>
                      </a:r>
                      <a:endParaRPr lang="zh-CN" sz="1800" b="0"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b="0" kern="100" dirty="0" smtClean="0">
                          <a:effectLst/>
                          <a:latin typeface="Arial" pitchFamily="34" charset="0"/>
                          <a:cs typeface="Arial" pitchFamily="34" charset="0"/>
                        </a:rPr>
                        <a:t>2161</a:t>
                      </a:r>
                      <a:endParaRPr lang="zh-CN" sz="1800" b="0"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b="0" kern="100" dirty="0" smtClean="0">
                          <a:effectLst/>
                          <a:latin typeface="Arial" pitchFamily="34" charset="0"/>
                          <a:cs typeface="Arial" pitchFamily="34" charset="0"/>
                        </a:rPr>
                        <a:t>8314</a:t>
                      </a:r>
                      <a:endParaRPr lang="zh-CN" sz="1800" b="0" kern="100" dirty="0">
                        <a:effectLst/>
                        <a:latin typeface="Arial" pitchFamily="34" charset="0"/>
                        <a:ea typeface="宋体"/>
                        <a:cs typeface="Arial" pitchFamily="34" charset="0"/>
                      </a:endParaRPr>
                    </a:p>
                  </a:txBody>
                  <a:tcPr marL="68580" marR="68580" marT="0" marB="0"/>
                </a:tc>
              </a:tr>
              <a:tr h="545203">
                <a:tc>
                  <a:txBody>
                    <a:bodyPr/>
                    <a:lstStyle/>
                    <a:p>
                      <a:pPr algn="ctr">
                        <a:lnSpc>
                          <a:spcPct val="110000"/>
                        </a:lnSpc>
                        <a:spcAft>
                          <a:spcPts val="0"/>
                        </a:spcAft>
                        <a:tabLst>
                          <a:tab pos="3048000" algn="ctr"/>
                          <a:tab pos="6032500" algn="r"/>
                        </a:tabLst>
                      </a:pPr>
                      <a:r>
                        <a:rPr lang="en-US" sz="1800" b="0" kern="100" dirty="0">
                          <a:effectLst/>
                          <a:latin typeface="Arial" pitchFamily="34" charset="0"/>
                          <a:cs typeface="Arial" pitchFamily="34" charset="0"/>
                        </a:rPr>
                        <a:t>Speed up</a:t>
                      </a:r>
                      <a:endParaRPr lang="zh-CN" sz="1800" b="0"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b="0" kern="100" dirty="0" smtClean="0">
                          <a:effectLst/>
                          <a:latin typeface="Arial" pitchFamily="34" charset="0"/>
                          <a:cs typeface="Arial" pitchFamily="34" charset="0"/>
                        </a:rPr>
                        <a:t>3.38</a:t>
                      </a:r>
                      <a:endParaRPr lang="zh-CN" sz="1800" b="0"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b="0" kern="100" dirty="0" smtClean="0">
                          <a:effectLst/>
                          <a:latin typeface="Arial" pitchFamily="34" charset="0"/>
                          <a:cs typeface="Arial" pitchFamily="34" charset="0"/>
                        </a:rPr>
                        <a:t>3.42</a:t>
                      </a:r>
                      <a:endParaRPr lang="zh-CN" sz="1800" b="0"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b="0" kern="100" dirty="0" smtClean="0">
                          <a:effectLst/>
                          <a:latin typeface="Arial" pitchFamily="34" charset="0"/>
                          <a:cs typeface="Arial" pitchFamily="34" charset="0"/>
                        </a:rPr>
                        <a:t>3.38</a:t>
                      </a:r>
                      <a:endParaRPr lang="zh-CN" sz="1800" b="0"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b="0" kern="100" dirty="0" smtClean="0">
                          <a:effectLst/>
                          <a:latin typeface="Arial" pitchFamily="34" charset="0"/>
                          <a:cs typeface="Arial" pitchFamily="34" charset="0"/>
                        </a:rPr>
                        <a:t>3.41</a:t>
                      </a:r>
                      <a:endParaRPr lang="zh-CN" sz="1800" b="0" kern="100" dirty="0">
                        <a:effectLst/>
                        <a:latin typeface="Arial" pitchFamily="34" charset="0"/>
                        <a:ea typeface="宋体"/>
                        <a:cs typeface="Arial" pitchFamily="34" charset="0"/>
                      </a:endParaRPr>
                    </a:p>
                  </a:txBody>
                  <a:tcPr marL="68580" marR="68580" marT="0" marB="0"/>
                </a:tc>
                <a:tc>
                  <a:txBody>
                    <a:bodyPr/>
                    <a:lstStyle/>
                    <a:p>
                      <a:pPr algn="ctr">
                        <a:lnSpc>
                          <a:spcPct val="110000"/>
                        </a:lnSpc>
                        <a:spcAft>
                          <a:spcPts val="0"/>
                        </a:spcAft>
                        <a:tabLst>
                          <a:tab pos="3048000" algn="ctr"/>
                          <a:tab pos="6032500" algn="r"/>
                        </a:tabLst>
                      </a:pPr>
                      <a:r>
                        <a:rPr lang="en-US" sz="1800" b="0" kern="100" dirty="0" smtClean="0">
                          <a:effectLst/>
                          <a:latin typeface="Arial" pitchFamily="34" charset="0"/>
                          <a:cs typeface="Arial" pitchFamily="34" charset="0"/>
                        </a:rPr>
                        <a:t>3.42</a:t>
                      </a:r>
                      <a:endParaRPr lang="zh-CN" sz="1800" b="0" kern="100" dirty="0">
                        <a:effectLst/>
                        <a:latin typeface="Arial" pitchFamily="34" charset="0"/>
                        <a:ea typeface="宋体"/>
                        <a:cs typeface="Arial" pitchFamily="34" charset="0"/>
                      </a:endParaRPr>
                    </a:p>
                  </a:txBody>
                  <a:tcPr marL="68580" marR="68580" marT="0" marB="0"/>
                </a:tc>
              </a:tr>
            </a:tbl>
          </a:graphicData>
        </a:graphic>
      </p:graphicFrame>
      <p:sp>
        <p:nvSpPr>
          <p:cNvPr id="3" name="灯片编号占位符 2"/>
          <p:cNvSpPr>
            <a:spLocks noGrp="1"/>
          </p:cNvSpPr>
          <p:nvPr>
            <p:ph type="sldNum" sz="quarter" idx="10"/>
          </p:nvPr>
        </p:nvSpPr>
        <p:spPr/>
        <p:txBody>
          <a:bodyPr/>
          <a:lstStyle/>
          <a:p>
            <a:fld id="{B7F05CB5-CFA1-49B7-BF35-E470197A8F4E}" type="slidenum">
              <a:rPr lang="zh-CN" altLang="en-US" smtClean="0"/>
              <a:t>30</a:t>
            </a:fld>
            <a:endParaRPr lang="zh-CN" altLang="en-US"/>
          </a:p>
        </p:txBody>
      </p:sp>
      <p:sp>
        <p:nvSpPr>
          <p:cNvPr id="5" name="TextBox 4"/>
          <p:cNvSpPr txBox="1"/>
          <p:nvPr/>
        </p:nvSpPr>
        <p:spPr>
          <a:xfrm flipH="1">
            <a:off x="827584" y="1358751"/>
            <a:ext cx="2330545" cy="461665"/>
          </a:xfrm>
          <a:prstGeom prst="rect">
            <a:avLst/>
          </a:prstGeom>
          <a:noFill/>
        </p:spPr>
        <p:txBody>
          <a:bodyPr wrap="square" rtlCol="0">
            <a:spAutoFit/>
          </a:bodyPr>
          <a:lstStyle/>
          <a:p>
            <a:r>
              <a:rPr lang="en-US" sz="2400" dirty="0" smtClean="0">
                <a:latin typeface="Tahoma" pitchFamily="34" charset="0"/>
                <a:ea typeface="Tahoma" pitchFamily="34" charset="0"/>
                <a:cs typeface="Tahoma" pitchFamily="34" charset="0"/>
              </a:rPr>
              <a:t>Unit: second</a:t>
            </a:r>
            <a:endParaRPr lang="en-US" sz="24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571278629"/>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Platform Selection</a:t>
            </a:r>
            <a:endParaRPr lang="zh-CN" altLang="en-US" dirty="0"/>
          </a:p>
        </p:txBody>
      </p:sp>
      <p:sp>
        <p:nvSpPr>
          <p:cNvPr id="3" name="内容占位符 2"/>
          <p:cNvSpPr>
            <a:spLocks noGrp="1"/>
          </p:cNvSpPr>
          <p:nvPr>
            <p:ph idx="1"/>
          </p:nvPr>
        </p:nvSpPr>
        <p:spPr>
          <a:xfrm>
            <a:off x="457200" y="4941168"/>
            <a:ext cx="8229600" cy="1184995"/>
          </a:xfrm>
        </p:spPr>
        <p:txBody>
          <a:bodyPr/>
          <a:lstStyle/>
          <a:p>
            <a:r>
              <a:rPr lang="en-US" altLang="zh-CN" dirty="0" smtClean="0"/>
              <a:t>If </a:t>
            </a:r>
            <a:r>
              <a:rPr lang="en-US" altLang="zh-CN" dirty="0" err="1" smtClean="0"/>
              <a:t>sparsity</a:t>
            </a:r>
            <a:r>
              <a:rPr lang="en-US" altLang="zh-CN" dirty="0" smtClean="0"/>
              <a:t> &gt; 2.4%: BFW on GPU; </a:t>
            </a:r>
          </a:p>
          <a:p>
            <a:r>
              <a:rPr lang="en-US" altLang="zh-CN" dirty="0" smtClean="0"/>
              <a:t>Otherwise: BFS on 4-core CPU.  </a:t>
            </a:r>
          </a:p>
          <a:p>
            <a:endParaRPr lang="zh-CN" altLang="en-US" dirty="0"/>
          </a:p>
        </p:txBody>
      </p:sp>
      <p:sp>
        <p:nvSpPr>
          <p:cNvPr id="5" name="灯片编号占位符 4"/>
          <p:cNvSpPr>
            <a:spLocks noGrp="1"/>
          </p:cNvSpPr>
          <p:nvPr>
            <p:ph type="sldNum" sz="quarter" idx="10"/>
          </p:nvPr>
        </p:nvSpPr>
        <p:spPr/>
        <p:txBody>
          <a:bodyPr/>
          <a:lstStyle/>
          <a:p>
            <a:fld id="{B7F05CB5-CFA1-49B7-BF35-E470197A8F4E}" type="slidenum">
              <a:rPr lang="zh-CN" altLang="en-US" smtClean="0"/>
              <a:t>31</a:t>
            </a:fld>
            <a:endParaRPr lang="zh-CN" altLang="en-US"/>
          </a:p>
        </p:txBody>
      </p:sp>
      <p:pic>
        <p:nvPicPr>
          <p:cNvPr id="1027" name="Picture 3" descr="H:\任令\BNA\过期\APSP_runtime_1109.jpg"/>
          <p:cNvPicPr>
            <a:picLocks noChangeAspect="1" noChangeArrowheads="1"/>
          </p:cNvPicPr>
          <p:nvPr/>
        </p:nvPicPr>
        <p:blipFill rotWithShape="1">
          <a:blip r:embed="rId2">
            <a:extLst>
              <a:ext uri="{28A0092B-C50C-407E-A947-70E740481C1C}">
                <a14:useLocalDpi xmlns:a14="http://schemas.microsoft.com/office/drawing/2010/main" val="0"/>
              </a:ext>
            </a:extLst>
          </a:blip>
          <a:srcRect l="3783" r="7298" b="2515"/>
          <a:stretch/>
        </p:blipFill>
        <p:spPr bwMode="auto">
          <a:xfrm>
            <a:off x="1043608" y="1124744"/>
            <a:ext cx="5394273" cy="3862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909703"/>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a:xfrm>
            <a:off x="611560" y="1700808"/>
            <a:ext cx="7344816" cy="4320480"/>
          </a:xfrm>
        </p:spPr>
        <p:txBody>
          <a:bodyPr/>
          <a:lstStyle/>
          <a:p>
            <a:r>
              <a:rPr lang="en-US" altLang="zh-CN" dirty="0" smtClean="0">
                <a:solidFill>
                  <a:schemeClr val="bg1">
                    <a:lumMod val="65000"/>
                  </a:schemeClr>
                </a:solidFill>
              </a:rPr>
              <a:t>Background and Motivation</a:t>
            </a:r>
          </a:p>
          <a:p>
            <a:r>
              <a:rPr lang="en-US" altLang="zh-CN" dirty="0" smtClean="0">
                <a:solidFill>
                  <a:schemeClr val="bg1">
                    <a:lumMod val="65000"/>
                  </a:schemeClr>
                </a:solidFill>
              </a:rPr>
              <a:t>Platform and Algorithms</a:t>
            </a:r>
          </a:p>
          <a:p>
            <a:r>
              <a:rPr lang="en-US" altLang="zh-CN" dirty="0" smtClean="0"/>
              <a:t>Results</a:t>
            </a:r>
          </a:p>
          <a:p>
            <a:r>
              <a:rPr lang="en-US" altLang="zh-CN" dirty="0">
                <a:solidFill>
                  <a:schemeClr val="bg1">
                    <a:lumMod val="65000"/>
                  </a:schemeClr>
                </a:solidFill>
              </a:rPr>
              <a:t>Conclusion </a:t>
            </a:r>
            <a:r>
              <a:rPr lang="en-US" altLang="zh-CN" dirty="0" smtClean="0">
                <a:solidFill>
                  <a:schemeClr val="bg1">
                    <a:lumMod val="65000"/>
                  </a:schemeClr>
                </a:solidFill>
              </a:rPr>
              <a:t>and </a:t>
            </a:r>
            <a:r>
              <a:rPr lang="en-US" altLang="zh-CN" dirty="0">
                <a:solidFill>
                  <a:schemeClr val="bg1">
                    <a:lumMod val="65000"/>
                  </a:schemeClr>
                </a:solidFill>
              </a:rPr>
              <a:t>future work</a:t>
            </a:r>
            <a:endParaRPr lang="zh-CN" altLang="en-US" dirty="0">
              <a:solidFill>
                <a:schemeClr val="bg1">
                  <a:lumMod val="65000"/>
                </a:schemeClr>
              </a:solidFill>
            </a:endParaRPr>
          </a:p>
        </p:txBody>
      </p:sp>
      <p:sp>
        <p:nvSpPr>
          <p:cNvPr id="4" name="灯片编号占位符 3"/>
          <p:cNvSpPr>
            <a:spLocks noGrp="1"/>
          </p:cNvSpPr>
          <p:nvPr>
            <p:ph type="sldNum" sz="quarter" idx="10"/>
          </p:nvPr>
        </p:nvSpPr>
        <p:spPr/>
        <p:txBody>
          <a:bodyPr/>
          <a:lstStyle/>
          <a:p>
            <a:fld id="{B7F05CB5-CFA1-49B7-BF35-E470197A8F4E}" type="slidenum">
              <a:rPr lang="zh-CN" altLang="en-US" smtClean="0"/>
              <a:t>32</a:t>
            </a:fld>
            <a:endParaRPr lang="zh-CN" altLang="en-US"/>
          </a:p>
        </p:txBody>
      </p:sp>
    </p:spTree>
    <p:extLst>
      <p:ext uri="{BB962C8B-B14F-4D97-AF65-F5344CB8AC3E}">
        <p14:creationId xmlns:p14="http://schemas.microsoft.com/office/powerpoint/2010/main" val="2084883409"/>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3">
            <a:extLst>
              <a:ext uri="{28A0092B-C50C-407E-A947-70E740481C1C}">
                <a14:useLocalDpi xmlns:a14="http://schemas.microsoft.com/office/drawing/2010/main" val="0"/>
              </a:ext>
            </a:extLst>
          </a:blip>
          <a:srcRect/>
          <a:stretch>
            <a:fillRect/>
          </a:stretch>
        </p:blipFill>
        <p:spPr bwMode="auto">
          <a:xfrm>
            <a:off x="4610522" y="2329829"/>
            <a:ext cx="4281958" cy="3333929"/>
          </a:xfrm>
          <a:prstGeom prst="rect">
            <a:avLst/>
          </a:prstGeom>
          <a:noFill/>
          <a:ln>
            <a:noFill/>
          </a:ln>
        </p:spPr>
      </p:pic>
      <p:sp>
        <p:nvSpPr>
          <p:cNvPr id="2" name="标题 1"/>
          <p:cNvSpPr>
            <a:spLocks noGrp="1"/>
          </p:cNvSpPr>
          <p:nvPr>
            <p:ph type="title"/>
          </p:nvPr>
        </p:nvSpPr>
        <p:spPr/>
        <p:txBody>
          <a:bodyPr/>
          <a:lstStyle/>
          <a:p>
            <a:r>
              <a:rPr lang="en-US" altLang="zh-CN" dirty="0" smtClean="0"/>
              <a:t>Result: Scale free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600201"/>
                <a:ext cx="5987008" cy="3268960"/>
              </a:xfrm>
            </p:spPr>
            <p:txBody>
              <a:bodyPr/>
              <a:lstStyle/>
              <a:p>
                <a:r>
                  <a:rPr lang="en-US" altLang="zh-CN" dirty="0" smtClean="0"/>
                  <a:t>Degree distribution (log-log plot)</a:t>
                </a:r>
              </a:p>
              <a:p>
                <a:endParaRPr lang="en-US" altLang="zh-CN" dirty="0" smtClean="0"/>
              </a:p>
              <a:p>
                <a:r>
                  <a:rPr lang="en-US" altLang="zh-CN" dirty="0" smtClean="0"/>
                  <a:t>Scale-free network:</a:t>
                </a:r>
              </a:p>
              <a:p>
                <a14:m>
                  <m:oMath xmlns:m="http://schemas.openxmlformats.org/officeDocument/2006/math">
                    <m:r>
                      <a:rPr lang="en-US" altLang="zh-CN" b="0" i="1" smtClean="0">
                        <a:latin typeface="Cambria Math"/>
                      </a:rPr>
                      <m:t>𝑃</m:t>
                    </m:r>
                    <m:d>
                      <m:dPr>
                        <m:ctrlPr>
                          <a:rPr lang="en-US" altLang="zh-CN" b="0" i="1" smtClean="0">
                            <a:latin typeface="Cambria Math"/>
                          </a:rPr>
                        </m:ctrlPr>
                      </m:dPr>
                      <m:e>
                        <m:r>
                          <a:rPr lang="en-US" altLang="zh-CN" b="0" i="1" smtClean="0">
                            <a:latin typeface="Cambria Math"/>
                          </a:rPr>
                          <m:t>𝑘</m:t>
                        </m:r>
                      </m:e>
                    </m:d>
                    <m:r>
                      <a:rPr lang="en-US" altLang="zh-CN" b="0" i="1" smtClean="0">
                        <a:latin typeface="Cambria Math"/>
                      </a:rPr>
                      <m:t>=</m:t>
                    </m:r>
                    <m:r>
                      <a:rPr lang="en-US" altLang="zh-CN" b="0" i="1" smtClean="0">
                        <a:latin typeface="Cambria Math"/>
                      </a:rPr>
                      <m:t>𝑐</m:t>
                    </m:r>
                    <m:sSup>
                      <m:sSupPr>
                        <m:ctrlPr>
                          <a:rPr lang="en-US" altLang="zh-CN" b="0" i="1" smtClean="0">
                            <a:latin typeface="Cambria Math"/>
                          </a:rPr>
                        </m:ctrlPr>
                      </m:sSupPr>
                      <m:e>
                        <m:r>
                          <a:rPr lang="en-US" altLang="zh-CN" b="0" i="1" smtClean="0">
                            <a:latin typeface="Cambria Math"/>
                          </a:rPr>
                          <m:t>𝑘</m:t>
                        </m:r>
                      </m:e>
                      <m:sup>
                        <m:r>
                          <a:rPr lang="en-US" altLang="zh-CN" b="0" i="1" smtClean="0">
                            <a:latin typeface="Cambria Math"/>
                          </a:rPr>
                          <m:t>−</m:t>
                        </m:r>
                        <m:r>
                          <a:rPr lang="zh-CN" altLang="en-US" b="0" i="1" smtClean="0">
                            <a:latin typeface="Cambria Math"/>
                          </a:rPr>
                          <m:t>𝛾</m:t>
                        </m:r>
                      </m:sup>
                    </m:sSup>
                  </m:oMath>
                </a14:m>
                <a:endParaRPr lang="en-US" altLang="zh-CN" dirty="0" smtClean="0"/>
              </a:p>
              <a:p>
                <a:r>
                  <a:rPr lang="en-US" altLang="zh-CN" dirty="0" smtClean="0"/>
                  <a:t>Hubs exist</a:t>
                </a:r>
              </a:p>
              <a:p>
                <a:pPr lvl="1"/>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600201"/>
                <a:ext cx="5987008" cy="3268960"/>
              </a:xfrm>
              <a:blipFill rotWithShape="1">
                <a:blip r:embed="rId4"/>
                <a:stretch>
                  <a:fillRect l="-2240" t="-2425" r="-1527"/>
                </a:stretch>
              </a:blipFill>
            </p:spPr>
            <p:txBody>
              <a:bodyPr/>
              <a:lstStyle/>
              <a:p>
                <a:r>
                  <a:rPr lang="zh-CN" altLang="en-US">
                    <a:noFill/>
                  </a:rPr>
                  <a:t> </a:t>
                </a:r>
              </a:p>
            </p:txBody>
          </p:sp>
        </mc:Fallback>
      </mc:AlternateContent>
      <p:sp>
        <p:nvSpPr>
          <p:cNvPr id="5" name="灯片编号占位符 4"/>
          <p:cNvSpPr>
            <a:spLocks noGrp="1"/>
          </p:cNvSpPr>
          <p:nvPr>
            <p:ph type="sldNum" sz="quarter" idx="10"/>
          </p:nvPr>
        </p:nvSpPr>
        <p:spPr/>
        <p:txBody>
          <a:bodyPr/>
          <a:lstStyle/>
          <a:p>
            <a:fld id="{B7F05CB5-CFA1-49B7-BF35-E470197A8F4E}" type="slidenum">
              <a:rPr lang="zh-CN" altLang="en-US" smtClean="0"/>
              <a:t>33</a:t>
            </a:fld>
            <a:endParaRPr lang="zh-CN" alt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046" y="4365104"/>
            <a:ext cx="3854946" cy="1877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9833777"/>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5576" y="1133386"/>
            <a:ext cx="6519798" cy="369332"/>
          </a:xfrm>
          <a:prstGeom prst="rect">
            <a:avLst/>
          </a:prstGeom>
          <a:noFill/>
        </p:spPr>
        <p:txBody>
          <a:bodyPr wrap="none" rtlCol="0">
            <a:spAutoFit/>
          </a:bodyPr>
          <a:lstStyle/>
          <a:p>
            <a:r>
              <a:rPr lang="en-US" altLang="zh-CN" dirty="0">
                <a:latin typeface="Arial" pitchFamily="34" charset="0"/>
                <a:cs typeface="Arial" pitchFamily="34" charset="0"/>
              </a:rPr>
              <a:t>http://www.cabiatl.com/mricro/mricron/images/examplefmri.jpg</a:t>
            </a:r>
            <a:endParaRPr lang="zh-CN" altLang="en-US" dirty="0">
              <a:latin typeface="Arial" pitchFamily="34" charset="0"/>
              <a:cs typeface="Arial" pitchFamily="34" charset="0"/>
            </a:endParaRPr>
          </a:p>
        </p:txBody>
      </p:sp>
      <p:sp>
        <p:nvSpPr>
          <p:cNvPr id="2" name="标题 1"/>
          <p:cNvSpPr>
            <a:spLocks noGrp="1"/>
          </p:cNvSpPr>
          <p:nvPr>
            <p:ph type="title"/>
          </p:nvPr>
        </p:nvSpPr>
        <p:spPr>
          <a:xfrm>
            <a:off x="518864" y="404664"/>
            <a:ext cx="8229600" cy="566936"/>
          </a:xfrm>
        </p:spPr>
        <p:txBody>
          <a:bodyPr/>
          <a:lstStyle/>
          <a:p>
            <a:r>
              <a:rPr lang="en-US" altLang="zh-CN" dirty="0" smtClean="0"/>
              <a:t>Result: high-degree hubs</a:t>
            </a:r>
            <a:endParaRPr lang="zh-CN" altLang="en-US" dirty="0"/>
          </a:p>
        </p:txBody>
      </p:sp>
      <p:pic>
        <p:nvPicPr>
          <p:cNvPr id="6" name="内容占位符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08304" y="114947"/>
            <a:ext cx="1733646" cy="1554503"/>
          </a:xfrm>
        </p:spPr>
      </p:pic>
      <p:sp>
        <p:nvSpPr>
          <p:cNvPr id="5" name="灯片编号占位符 4"/>
          <p:cNvSpPr>
            <a:spLocks noGrp="1"/>
          </p:cNvSpPr>
          <p:nvPr>
            <p:ph type="sldNum" sz="quarter" idx="10"/>
          </p:nvPr>
        </p:nvSpPr>
        <p:spPr/>
        <p:txBody>
          <a:bodyPr/>
          <a:lstStyle/>
          <a:p>
            <a:fld id="{B7F05CB5-CFA1-49B7-BF35-E470197A8F4E}" type="slidenum">
              <a:rPr lang="zh-CN" altLang="en-US" smtClean="0"/>
              <a:t>34</a:t>
            </a:fld>
            <a:endParaRPr lang="zh-CN" altLang="en-US"/>
          </a:p>
        </p:txBody>
      </p:sp>
      <p:pic>
        <p:nvPicPr>
          <p:cNvPr id="4" name="图片 3" descr="H:\任令\BNA\Deg_mingrui.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1772816"/>
            <a:ext cx="8352928" cy="4464496"/>
          </a:xfrm>
          <a:prstGeom prst="rect">
            <a:avLst/>
          </a:prstGeom>
          <a:noFill/>
          <a:ln>
            <a:noFill/>
          </a:ln>
        </p:spPr>
      </p:pic>
      <p:grpSp>
        <p:nvGrpSpPr>
          <p:cNvPr id="50" name="组合 49"/>
          <p:cNvGrpSpPr/>
          <p:nvPr/>
        </p:nvGrpSpPr>
        <p:grpSpPr>
          <a:xfrm>
            <a:off x="1708854" y="692696"/>
            <a:ext cx="5887482" cy="4680520"/>
            <a:chOff x="1708854" y="692696"/>
            <a:chExt cx="5887482" cy="4680520"/>
          </a:xfrm>
        </p:grpSpPr>
        <p:sp>
          <p:nvSpPr>
            <p:cNvPr id="3" name="矩形 2"/>
            <p:cNvSpPr/>
            <p:nvPr/>
          </p:nvSpPr>
          <p:spPr>
            <a:xfrm>
              <a:off x="3564390" y="2606508"/>
              <a:ext cx="1758815"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en-US" altLang="zh-CN" sz="2400" b="1" dirty="0" err="1">
                  <a:latin typeface="Arial" pitchFamily="34" charset="0"/>
                  <a:cs typeface="Arial" pitchFamily="34" charset="0"/>
                </a:rPr>
                <a:t>Precuneus</a:t>
              </a:r>
              <a:endParaRPr lang="en-US" altLang="zh-CN" sz="2400" b="1" dirty="0">
                <a:latin typeface="Arial" pitchFamily="34" charset="0"/>
                <a:cs typeface="Arial" pitchFamily="34" charset="0"/>
              </a:endParaRPr>
            </a:p>
          </p:txBody>
        </p:sp>
        <p:cxnSp>
          <p:nvCxnSpPr>
            <p:cNvPr id="12" name="直接箭头连接符 11"/>
            <p:cNvCxnSpPr/>
            <p:nvPr/>
          </p:nvCxnSpPr>
          <p:spPr bwMode="auto">
            <a:xfrm flipV="1">
              <a:off x="4695824" y="692696"/>
              <a:ext cx="2900512" cy="1913812"/>
            </a:xfrm>
            <a:prstGeom prst="straightConnector1">
              <a:avLst/>
            </a:prstGeom>
            <a:ln>
              <a:solidFill>
                <a:schemeClr val="accent1">
                  <a:lumMod val="60000"/>
                  <a:lumOff val="40000"/>
                </a:schemeClr>
              </a:solidFill>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15" name="直接箭头连接符 14"/>
            <p:cNvCxnSpPr/>
            <p:nvPr/>
          </p:nvCxnSpPr>
          <p:spPr bwMode="auto">
            <a:xfrm flipH="1">
              <a:off x="1708854" y="3023666"/>
              <a:ext cx="2304256" cy="1368939"/>
            </a:xfrm>
            <a:prstGeom prst="straightConnector1">
              <a:avLst/>
            </a:prstGeom>
            <a:ln>
              <a:solidFill>
                <a:schemeClr val="accent1">
                  <a:lumMod val="60000"/>
                  <a:lumOff val="40000"/>
                </a:schemeClr>
              </a:solidFill>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24" name="直接箭头连接符 23"/>
            <p:cNvCxnSpPr/>
            <p:nvPr/>
          </p:nvCxnSpPr>
          <p:spPr bwMode="auto">
            <a:xfrm flipH="1">
              <a:off x="2411760" y="3068173"/>
              <a:ext cx="1603716" cy="2305043"/>
            </a:xfrm>
            <a:prstGeom prst="straightConnector1">
              <a:avLst/>
            </a:prstGeom>
            <a:ln>
              <a:solidFill>
                <a:schemeClr val="accent1">
                  <a:lumMod val="60000"/>
                  <a:lumOff val="40000"/>
                </a:schemeClr>
              </a:solidFill>
              <a:headEnd type="none" w="med" len="med"/>
              <a:tailEnd type="arrow"/>
            </a:ln>
          </p:spPr>
          <p:style>
            <a:lnRef idx="3">
              <a:schemeClr val="accent2"/>
            </a:lnRef>
            <a:fillRef idx="0">
              <a:schemeClr val="accent2"/>
            </a:fillRef>
            <a:effectRef idx="2">
              <a:schemeClr val="accent2"/>
            </a:effectRef>
            <a:fontRef idx="minor">
              <a:schemeClr val="tx1"/>
            </a:fontRef>
          </p:style>
        </p:cxnSp>
      </p:grpSp>
      <p:grpSp>
        <p:nvGrpSpPr>
          <p:cNvPr id="51" name="组合 50"/>
          <p:cNvGrpSpPr/>
          <p:nvPr/>
        </p:nvGrpSpPr>
        <p:grpSpPr>
          <a:xfrm>
            <a:off x="4695825" y="853204"/>
            <a:ext cx="3332559" cy="2909935"/>
            <a:chOff x="4695825" y="853204"/>
            <a:chExt cx="3332559" cy="2909935"/>
          </a:xfrm>
        </p:grpSpPr>
        <p:sp>
          <p:nvSpPr>
            <p:cNvPr id="8" name="矩形 7"/>
            <p:cNvSpPr/>
            <p:nvPr/>
          </p:nvSpPr>
          <p:spPr>
            <a:xfrm>
              <a:off x="5707035" y="3301474"/>
              <a:ext cx="1996059"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en-US" altLang="zh-CN" sz="2400" b="1" dirty="0" smtClean="0">
                  <a:latin typeface="Arial" pitchFamily="34" charset="0"/>
                  <a:cs typeface="Arial" pitchFamily="34" charset="0"/>
                </a:rPr>
                <a:t>parietal </a:t>
              </a:r>
              <a:r>
                <a:rPr lang="en-US" altLang="zh-CN" sz="2400" b="1" dirty="0">
                  <a:latin typeface="Arial" pitchFamily="34" charset="0"/>
                  <a:cs typeface="Arial" pitchFamily="34" charset="0"/>
                </a:rPr>
                <a:t>lobe</a:t>
              </a:r>
            </a:p>
          </p:txBody>
        </p:sp>
        <p:cxnSp>
          <p:nvCxnSpPr>
            <p:cNvPr id="21" name="直接箭头连接符 20"/>
            <p:cNvCxnSpPr/>
            <p:nvPr/>
          </p:nvCxnSpPr>
          <p:spPr bwMode="auto">
            <a:xfrm flipV="1">
              <a:off x="7092280" y="853204"/>
              <a:ext cx="936104" cy="2448270"/>
            </a:xfrm>
            <a:prstGeom prst="straightConnector1">
              <a:avLst/>
            </a:prstGeom>
            <a:ln>
              <a:solidFill>
                <a:schemeClr val="accent1">
                  <a:lumMod val="60000"/>
                  <a:lumOff val="40000"/>
                </a:schemeClr>
              </a:solidFill>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28" name="直接箭头连接符 27"/>
            <p:cNvCxnSpPr/>
            <p:nvPr/>
          </p:nvCxnSpPr>
          <p:spPr bwMode="auto">
            <a:xfrm flipH="1" flipV="1">
              <a:off x="4695825" y="3365237"/>
              <a:ext cx="1011210" cy="167069"/>
            </a:xfrm>
            <a:prstGeom prst="straightConnector1">
              <a:avLst/>
            </a:prstGeom>
            <a:ln>
              <a:solidFill>
                <a:schemeClr val="accent1">
                  <a:lumMod val="60000"/>
                  <a:lumOff val="40000"/>
                </a:schemeClr>
              </a:solidFill>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30" name="直接箭头连接符 29"/>
            <p:cNvCxnSpPr>
              <a:stCxn id="8" idx="1"/>
            </p:cNvCxnSpPr>
            <p:nvPr/>
          </p:nvCxnSpPr>
          <p:spPr bwMode="auto">
            <a:xfrm flipH="1" flipV="1">
              <a:off x="5323206" y="2503202"/>
              <a:ext cx="383829" cy="1029105"/>
            </a:xfrm>
            <a:prstGeom prst="straightConnector1">
              <a:avLst/>
            </a:prstGeom>
            <a:ln>
              <a:solidFill>
                <a:schemeClr val="accent1">
                  <a:lumMod val="60000"/>
                  <a:lumOff val="40000"/>
                </a:schemeClr>
              </a:solidFill>
              <a:headEnd type="none" w="med" len="med"/>
              <a:tailEnd type="arrow"/>
            </a:ln>
          </p:spPr>
          <p:style>
            <a:lnRef idx="3">
              <a:schemeClr val="accent2"/>
            </a:lnRef>
            <a:fillRef idx="0">
              <a:schemeClr val="accent2"/>
            </a:fillRef>
            <a:effectRef idx="2">
              <a:schemeClr val="accent2"/>
            </a:effectRef>
            <a:fontRef idx="minor">
              <a:schemeClr val="tx1"/>
            </a:fontRef>
          </p:style>
        </p:cxnSp>
      </p:grpSp>
      <p:grpSp>
        <p:nvGrpSpPr>
          <p:cNvPr id="52" name="组合 51"/>
          <p:cNvGrpSpPr/>
          <p:nvPr/>
        </p:nvGrpSpPr>
        <p:grpSpPr>
          <a:xfrm>
            <a:off x="6012160" y="764706"/>
            <a:ext cx="2736304" cy="2767600"/>
            <a:chOff x="6012160" y="764706"/>
            <a:chExt cx="2736304" cy="2767600"/>
          </a:xfrm>
        </p:grpSpPr>
        <p:sp>
          <p:nvSpPr>
            <p:cNvPr id="9" name="矩形 8"/>
            <p:cNvSpPr/>
            <p:nvPr/>
          </p:nvSpPr>
          <p:spPr>
            <a:xfrm>
              <a:off x="6099982" y="1772816"/>
              <a:ext cx="2648482"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en-US" altLang="zh-CN" sz="2400" b="1" dirty="0">
                  <a:latin typeface="Arial" pitchFamily="34" charset="0"/>
                  <a:cs typeface="Arial" pitchFamily="34" charset="0"/>
                </a:rPr>
                <a:t>Prefrontal cortex</a:t>
              </a:r>
            </a:p>
          </p:txBody>
        </p:sp>
        <p:cxnSp>
          <p:nvCxnSpPr>
            <p:cNvPr id="37" name="直接箭头连接符 36"/>
            <p:cNvCxnSpPr/>
            <p:nvPr/>
          </p:nvCxnSpPr>
          <p:spPr bwMode="auto">
            <a:xfrm flipV="1">
              <a:off x="8028384" y="764706"/>
              <a:ext cx="360040" cy="1008110"/>
            </a:xfrm>
            <a:prstGeom prst="straightConnector1">
              <a:avLst/>
            </a:prstGeom>
            <a:ln>
              <a:solidFill>
                <a:schemeClr val="accent1">
                  <a:lumMod val="60000"/>
                  <a:lumOff val="40000"/>
                </a:schemeClr>
              </a:solidFill>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40" name="直接箭头连接符 39"/>
            <p:cNvCxnSpPr/>
            <p:nvPr/>
          </p:nvCxnSpPr>
          <p:spPr bwMode="auto">
            <a:xfrm flipH="1">
              <a:off x="6012160" y="2234481"/>
              <a:ext cx="864096" cy="246109"/>
            </a:xfrm>
            <a:prstGeom prst="straightConnector1">
              <a:avLst/>
            </a:prstGeom>
            <a:ln>
              <a:solidFill>
                <a:schemeClr val="accent1">
                  <a:lumMod val="60000"/>
                  <a:lumOff val="40000"/>
                </a:schemeClr>
              </a:solidFill>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42" name="直接箭头连接符 41"/>
            <p:cNvCxnSpPr/>
            <p:nvPr/>
          </p:nvCxnSpPr>
          <p:spPr bwMode="auto">
            <a:xfrm flipH="1">
              <a:off x="6705064" y="2234481"/>
              <a:ext cx="171192" cy="1297825"/>
            </a:xfrm>
            <a:prstGeom prst="straightConnector1">
              <a:avLst/>
            </a:prstGeom>
            <a:ln>
              <a:solidFill>
                <a:schemeClr val="accent1">
                  <a:lumMod val="60000"/>
                  <a:lumOff val="40000"/>
                </a:schemeClr>
              </a:solidFill>
              <a:headEnd type="none" w="med" len="med"/>
              <a:tailEnd type="arrow"/>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1735497037"/>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down)">
                                      <p:cBhvr>
                                        <p:cTn id="19" dur="500"/>
                                        <p:tgtEl>
                                          <p:spTgt spid="5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50"/>
                                        </p:tgtEl>
                                      </p:cBhvr>
                                    </p:animEffect>
                                    <p:set>
                                      <p:cBhvr>
                                        <p:cTn id="24" dur="1" fill="hold">
                                          <p:stCondLst>
                                            <p:cond delay="499"/>
                                          </p:stCondLst>
                                        </p:cTn>
                                        <p:tgtEl>
                                          <p:spTgt spid="50"/>
                                        </p:tgtEl>
                                        <p:attrNameLst>
                                          <p:attrName>style.visibility</p:attrName>
                                        </p:attrNameLst>
                                      </p:cBhvr>
                                      <p:to>
                                        <p:strVal val="hidden"/>
                                      </p:to>
                                    </p:se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51"/>
                                        </p:tgtEl>
                                      </p:cBhvr>
                                    </p:animEffect>
                                    <p:set>
                                      <p:cBhvr>
                                        <p:cTn id="33" dur="1" fill="hold">
                                          <p:stCondLst>
                                            <p:cond delay="499"/>
                                          </p:stCondLst>
                                        </p:cTn>
                                        <p:tgtEl>
                                          <p:spTgt spid="51"/>
                                        </p:tgtEl>
                                        <p:attrNameLst>
                                          <p:attrName>style.visibility</p:attrName>
                                        </p:attrNameLst>
                                      </p:cBhvr>
                                      <p:to>
                                        <p:strVal val="hidden"/>
                                      </p:to>
                                    </p:se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down)">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52"/>
                                        </p:tgtEl>
                                      </p:cBhvr>
                                    </p:animEffect>
                                    <p:set>
                                      <p:cBhvr>
                                        <p:cTn id="42" dur="1" fill="hold">
                                          <p:stCondLst>
                                            <p:cond delay="4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404664"/>
            <a:ext cx="8229600" cy="533900"/>
          </a:xfrm>
        </p:spPr>
        <p:txBody>
          <a:bodyPr/>
          <a:lstStyle/>
          <a:p>
            <a:r>
              <a:rPr lang="en-US" altLang="zh-CN" dirty="0" smtClean="0"/>
              <a:t>Result: modular structure</a:t>
            </a:r>
            <a:endParaRPr lang="zh-CN" altLang="en-US" dirty="0"/>
          </a:p>
        </p:txBody>
      </p:sp>
      <p:pic>
        <p:nvPicPr>
          <p:cNvPr id="5" name="内容占位符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87624" y="1589352"/>
            <a:ext cx="6690722" cy="4791976"/>
          </a:xfrm>
        </p:spPr>
      </p:pic>
      <p:sp>
        <p:nvSpPr>
          <p:cNvPr id="4" name="灯片编号占位符 3"/>
          <p:cNvSpPr>
            <a:spLocks noGrp="1"/>
          </p:cNvSpPr>
          <p:nvPr>
            <p:ph type="sldNum" sz="quarter" idx="10"/>
          </p:nvPr>
        </p:nvSpPr>
        <p:spPr/>
        <p:txBody>
          <a:bodyPr/>
          <a:lstStyle/>
          <a:p>
            <a:fld id="{B7F05CB5-CFA1-49B7-BF35-E470197A8F4E}" type="slidenum">
              <a:rPr lang="zh-CN" altLang="en-US" smtClean="0"/>
              <a:t>35</a:t>
            </a:fld>
            <a:endParaRPr lang="zh-CN" altLang="en-US"/>
          </a:p>
        </p:txBody>
      </p:sp>
      <p:sp>
        <p:nvSpPr>
          <p:cNvPr id="6" name="TextBox 5"/>
          <p:cNvSpPr txBox="1"/>
          <p:nvPr/>
        </p:nvSpPr>
        <p:spPr>
          <a:xfrm>
            <a:off x="1914830" y="1165254"/>
            <a:ext cx="5314340" cy="369332"/>
          </a:xfrm>
          <a:prstGeom prst="rect">
            <a:avLst/>
          </a:prstGeom>
          <a:noFill/>
        </p:spPr>
        <p:txBody>
          <a:bodyPr wrap="none" rtlCol="0">
            <a:spAutoFit/>
          </a:bodyPr>
          <a:lstStyle/>
          <a:p>
            <a:r>
              <a:rPr lang="en-US" dirty="0">
                <a:latin typeface="Arial" pitchFamily="34" charset="0"/>
                <a:cs typeface="Arial" pitchFamily="34" charset="0"/>
              </a:rPr>
              <a:t>http://</a:t>
            </a:r>
            <a:r>
              <a:rPr lang="en-US" dirty="0" smtClean="0">
                <a:latin typeface="Arial" pitchFamily="34" charset="0"/>
                <a:cs typeface="Arial" pitchFamily="34" charset="0"/>
              </a:rPr>
              <a:t>www.science.ca/images/Brain_Witelson.jpg</a:t>
            </a:r>
            <a:endParaRPr lang="en-US" dirty="0"/>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6024" y="116559"/>
            <a:ext cx="1409328" cy="1418027"/>
          </a:xfrm>
          <a:prstGeom prst="rect">
            <a:avLst/>
          </a:prstGeom>
        </p:spPr>
      </p:pic>
      <p:grpSp>
        <p:nvGrpSpPr>
          <p:cNvPr id="40" name="组合 39"/>
          <p:cNvGrpSpPr/>
          <p:nvPr/>
        </p:nvGrpSpPr>
        <p:grpSpPr>
          <a:xfrm>
            <a:off x="1914830" y="807095"/>
            <a:ext cx="5969538" cy="1685801"/>
            <a:chOff x="1914830" y="807095"/>
            <a:chExt cx="5969538" cy="1685801"/>
          </a:xfrm>
        </p:grpSpPr>
        <p:sp>
          <p:nvSpPr>
            <p:cNvPr id="3" name="矩形 2"/>
            <p:cNvSpPr/>
            <p:nvPr/>
          </p:nvSpPr>
          <p:spPr>
            <a:xfrm>
              <a:off x="2011357" y="1199410"/>
              <a:ext cx="1858201"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altLang="zh-CN" sz="2400" b="1" dirty="0">
                  <a:solidFill>
                    <a:srgbClr val="0070C0"/>
                  </a:solidFill>
                  <a:latin typeface="Arial" pitchFamily="34" charset="0"/>
                  <a:cs typeface="Arial" pitchFamily="34" charset="0"/>
                </a:rPr>
                <a:t>frontal lobe</a:t>
              </a:r>
              <a:endParaRPr lang="zh-CN" altLang="en-US" sz="2400" b="1" dirty="0">
                <a:solidFill>
                  <a:srgbClr val="0070C0"/>
                </a:solidFill>
                <a:latin typeface="Arial" pitchFamily="34" charset="0"/>
                <a:cs typeface="Arial" pitchFamily="34" charset="0"/>
              </a:endParaRPr>
            </a:p>
          </p:txBody>
        </p:sp>
        <p:cxnSp>
          <p:nvCxnSpPr>
            <p:cNvPr id="13" name="直接箭头连接符 12"/>
            <p:cNvCxnSpPr/>
            <p:nvPr/>
          </p:nvCxnSpPr>
          <p:spPr bwMode="auto">
            <a:xfrm flipV="1">
              <a:off x="1914830" y="807095"/>
              <a:ext cx="5969538" cy="1685801"/>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grpSp>
      <p:grpSp>
        <p:nvGrpSpPr>
          <p:cNvPr id="41" name="组合 40"/>
          <p:cNvGrpSpPr/>
          <p:nvPr/>
        </p:nvGrpSpPr>
        <p:grpSpPr>
          <a:xfrm>
            <a:off x="2555776" y="476672"/>
            <a:ext cx="5760640" cy="1617462"/>
            <a:chOff x="2555776" y="476672"/>
            <a:chExt cx="5760640" cy="1617462"/>
          </a:xfrm>
        </p:grpSpPr>
        <p:sp>
          <p:nvSpPr>
            <p:cNvPr id="10" name="矩形 9"/>
            <p:cNvSpPr/>
            <p:nvPr/>
          </p:nvSpPr>
          <p:spPr>
            <a:xfrm>
              <a:off x="3869558" y="843687"/>
              <a:ext cx="2060081"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altLang="zh-CN" sz="2400" b="1" dirty="0">
                  <a:solidFill>
                    <a:srgbClr val="0070C0"/>
                  </a:solidFill>
                  <a:latin typeface="Arial" pitchFamily="34" charset="0"/>
                  <a:cs typeface="Arial" pitchFamily="34" charset="0"/>
                </a:rPr>
                <a:t>parietal </a:t>
              </a:r>
              <a:r>
                <a:rPr lang="en-US" altLang="zh-CN" sz="2400" b="1" dirty="0" smtClean="0">
                  <a:solidFill>
                    <a:srgbClr val="0070C0"/>
                  </a:solidFill>
                  <a:latin typeface="Arial" pitchFamily="34" charset="0"/>
                  <a:cs typeface="Arial" pitchFamily="34" charset="0"/>
                </a:rPr>
                <a:t>lobe</a:t>
              </a:r>
              <a:endParaRPr lang="zh-CN" altLang="en-US" sz="2400" b="1" dirty="0">
                <a:solidFill>
                  <a:srgbClr val="0070C0"/>
                </a:solidFill>
                <a:latin typeface="Arial" pitchFamily="34" charset="0"/>
                <a:cs typeface="Arial" pitchFamily="34" charset="0"/>
              </a:endParaRPr>
            </a:p>
          </p:txBody>
        </p:sp>
        <p:cxnSp>
          <p:nvCxnSpPr>
            <p:cNvPr id="21" name="直接箭头连接符 20"/>
            <p:cNvCxnSpPr/>
            <p:nvPr/>
          </p:nvCxnSpPr>
          <p:spPr bwMode="auto">
            <a:xfrm flipV="1">
              <a:off x="2555776" y="476672"/>
              <a:ext cx="5760640" cy="1617462"/>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grpSp>
      <p:grpSp>
        <p:nvGrpSpPr>
          <p:cNvPr id="43" name="组合 42"/>
          <p:cNvGrpSpPr/>
          <p:nvPr/>
        </p:nvGrpSpPr>
        <p:grpSpPr>
          <a:xfrm>
            <a:off x="3419872" y="908720"/>
            <a:ext cx="5184576" cy="1815008"/>
            <a:chOff x="3419872" y="908720"/>
            <a:chExt cx="5184576" cy="1815008"/>
          </a:xfrm>
        </p:grpSpPr>
        <p:sp>
          <p:nvSpPr>
            <p:cNvPr id="11" name="矩形 10"/>
            <p:cNvSpPr/>
            <p:nvPr/>
          </p:nvSpPr>
          <p:spPr>
            <a:xfrm>
              <a:off x="4716016" y="2262063"/>
              <a:ext cx="2239379"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altLang="zh-CN" sz="2400" b="1" dirty="0">
                  <a:solidFill>
                    <a:srgbClr val="0070C0"/>
                  </a:solidFill>
                  <a:latin typeface="Arial" pitchFamily="34" charset="0"/>
                  <a:cs typeface="Arial" pitchFamily="34" charset="0"/>
                </a:rPr>
                <a:t>Occipital lobe</a:t>
              </a:r>
              <a:endParaRPr lang="zh-CN" altLang="en-US" sz="2400" b="1" dirty="0">
                <a:solidFill>
                  <a:srgbClr val="0070C0"/>
                </a:solidFill>
                <a:latin typeface="Arial" pitchFamily="34" charset="0"/>
                <a:cs typeface="Arial" pitchFamily="34" charset="0"/>
              </a:endParaRPr>
            </a:p>
          </p:txBody>
        </p:sp>
        <p:cxnSp>
          <p:nvCxnSpPr>
            <p:cNvPr id="23" name="直接箭头连接符 22"/>
            <p:cNvCxnSpPr/>
            <p:nvPr/>
          </p:nvCxnSpPr>
          <p:spPr bwMode="auto">
            <a:xfrm flipV="1">
              <a:off x="3419872" y="908720"/>
              <a:ext cx="5184576" cy="1728192"/>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grpSp>
      <p:grpSp>
        <p:nvGrpSpPr>
          <p:cNvPr id="42" name="组合 41"/>
          <p:cNvGrpSpPr/>
          <p:nvPr/>
        </p:nvGrpSpPr>
        <p:grpSpPr>
          <a:xfrm>
            <a:off x="2739014" y="908720"/>
            <a:ext cx="5682172" cy="1728192"/>
            <a:chOff x="2739014" y="908720"/>
            <a:chExt cx="5682172" cy="1728192"/>
          </a:xfrm>
        </p:grpSpPr>
        <p:sp>
          <p:nvSpPr>
            <p:cNvPr id="12" name="矩形 11"/>
            <p:cNvSpPr/>
            <p:nvPr/>
          </p:nvSpPr>
          <p:spPr>
            <a:xfrm>
              <a:off x="6228184" y="1630114"/>
              <a:ext cx="2193002"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altLang="zh-CN" sz="2400" b="1" dirty="0" smtClean="0">
                  <a:solidFill>
                    <a:srgbClr val="0070C0"/>
                  </a:solidFill>
                  <a:latin typeface="Arial" pitchFamily="34" charset="0"/>
                  <a:cs typeface="Arial" pitchFamily="34" charset="0"/>
                </a:rPr>
                <a:t>temporal </a:t>
              </a:r>
              <a:r>
                <a:rPr lang="en-US" altLang="zh-CN" sz="2400" b="1" dirty="0">
                  <a:solidFill>
                    <a:srgbClr val="0070C0"/>
                  </a:solidFill>
                  <a:latin typeface="Arial" pitchFamily="34" charset="0"/>
                  <a:cs typeface="Arial" pitchFamily="34" charset="0"/>
                </a:rPr>
                <a:t>lobe</a:t>
              </a:r>
              <a:endParaRPr lang="zh-CN" altLang="en-US" sz="2400" b="1" dirty="0">
                <a:solidFill>
                  <a:srgbClr val="0070C0"/>
                </a:solidFill>
                <a:latin typeface="Arial" pitchFamily="34" charset="0"/>
                <a:cs typeface="Arial" pitchFamily="34" charset="0"/>
              </a:endParaRPr>
            </a:p>
          </p:txBody>
        </p:sp>
        <p:cxnSp>
          <p:nvCxnSpPr>
            <p:cNvPr id="36" name="直接箭头连接符 35"/>
            <p:cNvCxnSpPr/>
            <p:nvPr/>
          </p:nvCxnSpPr>
          <p:spPr bwMode="auto">
            <a:xfrm flipV="1">
              <a:off x="2739014" y="908720"/>
              <a:ext cx="5461674" cy="1728192"/>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848051817"/>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0"/>
                                        </p:tgtEl>
                                      </p:cBhvr>
                                    </p:animEffect>
                                    <p:set>
                                      <p:cBhvr>
                                        <p:cTn id="17" dur="1" fill="hold">
                                          <p:stCondLst>
                                            <p:cond delay="499"/>
                                          </p:stCondLst>
                                        </p:cTn>
                                        <p:tgtEl>
                                          <p:spTgt spid="40"/>
                                        </p:tgtEl>
                                        <p:attrNameLst>
                                          <p:attrName>style.visibility</p:attrName>
                                        </p:attrNameLst>
                                      </p:cBhvr>
                                      <p:to>
                                        <p:strVal val="hidden"/>
                                      </p:to>
                                    </p:se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down)">
                                      <p:cBhvr>
                                        <p:cTn id="21" dur="5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41"/>
                                        </p:tgtEl>
                                      </p:cBhvr>
                                    </p:animEffect>
                                    <p:set>
                                      <p:cBhvr>
                                        <p:cTn id="26" dur="1" fill="hold">
                                          <p:stCondLst>
                                            <p:cond delay="499"/>
                                          </p:stCondLst>
                                        </p:cTn>
                                        <p:tgtEl>
                                          <p:spTgt spid="41"/>
                                        </p:tgtEl>
                                        <p:attrNameLst>
                                          <p:attrName>style.visibility</p:attrName>
                                        </p:attrNameLst>
                                      </p:cBhvr>
                                      <p:to>
                                        <p:strVal val="hidden"/>
                                      </p:to>
                                    </p:set>
                                  </p:childTnLst>
                                </p:cTn>
                              </p:par>
                            </p:childTnLst>
                          </p:cTn>
                        </p:par>
                        <p:par>
                          <p:cTn id="27" fill="hold">
                            <p:stCondLst>
                              <p:cond delay="500"/>
                            </p:stCondLst>
                            <p:childTnLst>
                              <p:par>
                                <p:cTn id="28" presetID="22" presetClass="entr" presetSubtype="4" fill="hold"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down)">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42"/>
                                        </p:tgtEl>
                                      </p:cBhvr>
                                    </p:animEffect>
                                    <p:set>
                                      <p:cBhvr>
                                        <p:cTn id="35" dur="1" fill="hold">
                                          <p:stCondLst>
                                            <p:cond delay="499"/>
                                          </p:stCondLst>
                                        </p:cTn>
                                        <p:tgtEl>
                                          <p:spTgt spid="42"/>
                                        </p:tgtEl>
                                        <p:attrNameLst>
                                          <p:attrName>style.visibility</p:attrName>
                                        </p:attrNameLst>
                                      </p:cBhvr>
                                      <p:to>
                                        <p:strVal val="hidden"/>
                                      </p:to>
                                    </p:set>
                                  </p:childTnLst>
                                </p:cTn>
                              </p:par>
                            </p:childTnLst>
                          </p:cTn>
                        </p:par>
                        <p:par>
                          <p:cTn id="36" fill="hold">
                            <p:stCondLst>
                              <p:cond delay="500"/>
                            </p:stCondLst>
                            <p:childTnLst>
                              <p:par>
                                <p:cTn id="37" presetID="22" presetClass="entr" presetSubtype="4"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down)">
                                      <p:cBhvr>
                                        <p:cTn id="39" dur="500"/>
                                        <p:tgtEl>
                                          <p:spTgt spid="4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43"/>
                                        </p:tgtEl>
                                      </p:cBhvr>
                                    </p:animEffect>
                                    <p:set>
                                      <p:cBhvr>
                                        <p:cTn id="44" dur="1" fill="hold">
                                          <p:stCondLst>
                                            <p:cond delay="4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t>
            </a:r>
            <a:r>
              <a:rPr lang="en-US" altLang="zh-CN" dirty="0" smtClean="0"/>
              <a:t>onclusion</a:t>
            </a:r>
            <a:endParaRPr lang="zh-CN" altLang="en-US" dirty="0"/>
          </a:p>
        </p:txBody>
      </p:sp>
      <p:sp>
        <p:nvSpPr>
          <p:cNvPr id="3" name="内容占位符 2"/>
          <p:cNvSpPr>
            <a:spLocks noGrp="1"/>
          </p:cNvSpPr>
          <p:nvPr>
            <p:ph idx="1"/>
          </p:nvPr>
        </p:nvSpPr>
        <p:spPr>
          <a:xfrm>
            <a:off x="457200" y="1196752"/>
            <a:ext cx="8229600" cy="5256584"/>
          </a:xfrm>
        </p:spPr>
        <p:txBody>
          <a:bodyPr>
            <a:normAutofit lnSpcReduction="10000"/>
          </a:bodyPr>
          <a:lstStyle/>
          <a:p>
            <a:r>
              <a:rPr lang="en-US" altLang="zh-CN" dirty="0" smtClean="0"/>
              <a:t>The whole process for one subject</a:t>
            </a:r>
          </a:p>
          <a:p>
            <a:pPr lvl="1"/>
            <a:r>
              <a:rPr lang="en-US" altLang="zh-CN" dirty="0" smtClean="0"/>
              <a:t>1 day </a:t>
            </a:r>
            <a:r>
              <a:rPr lang="en-US" altLang="zh-CN" dirty="0" smtClean="0">
                <a:sym typeface="Wingdings" pitchFamily="2" charset="2"/>
              </a:rPr>
              <a:t> 40 minutes</a:t>
            </a:r>
          </a:p>
          <a:p>
            <a:r>
              <a:rPr lang="en-US" altLang="zh-CN" dirty="0" smtClean="0">
                <a:sym typeface="Wingdings" pitchFamily="2" charset="2"/>
              </a:rPr>
              <a:t>Applicability </a:t>
            </a:r>
          </a:p>
          <a:p>
            <a:pPr lvl="1"/>
            <a:r>
              <a:rPr lang="en-US" altLang="zh-CN" dirty="0">
                <a:sym typeface="Wingdings" pitchFamily="2" charset="2"/>
              </a:rPr>
              <a:t>Low power </a:t>
            </a:r>
            <a:r>
              <a:rPr lang="en-US" altLang="zh-CN" dirty="0" smtClean="0">
                <a:sym typeface="Wingdings" pitchFamily="2" charset="2"/>
              </a:rPr>
              <a:t>consumption &amp; low cost</a:t>
            </a:r>
          </a:p>
          <a:p>
            <a:pPr lvl="1"/>
            <a:r>
              <a:rPr lang="en-US" altLang="zh-CN" dirty="0" smtClean="0">
                <a:sym typeface="Wingdings" pitchFamily="2" charset="2"/>
              </a:rPr>
              <a:t>Can be integrated with fMRI machines</a:t>
            </a:r>
          </a:p>
          <a:p>
            <a:r>
              <a:rPr lang="en-US" altLang="zh-CN" dirty="0" smtClean="0"/>
              <a:t>Scalability</a:t>
            </a:r>
          </a:p>
          <a:p>
            <a:pPr lvl="1"/>
            <a:r>
              <a:rPr lang="en-US" altLang="zh-CN" dirty="0" smtClean="0"/>
              <a:t>Scaling networks</a:t>
            </a:r>
          </a:p>
          <a:p>
            <a:pPr lvl="1"/>
            <a:r>
              <a:rPr lang="en-US" altLang="zh-CN" dirty="0" smtClean="0"/>
              <a:t>Multiple GPU</a:t>
            </a:r>
          </a:p>
          <a:p>
            <a:r>
              <a:rPr lang="en-US" altLang="zh-CN" dirty="0" smtClean="0"/>
              <a:t>Can be used in other network analysis</a:t>
            </a:r>
          </a:p>
          <a:p>
            <a:pPr lvl="1"/>
            <a:r>
              <a:rPr lang="en-US" altLang="zh-CN" dirty="0" smtClean="0"/>
              <a:t>Social network</a:t>
            </a:r>
          </a:p>
          <a:p>
            <a:pPr lvl="1"/>
            <a:r>
              <a:rPr lang="en-US" altLang="zh-CN" dirty="0" smtClean="0"/>
              <a:t>Internet</a:t>
            </a:r>
          </a:p>
          <a:p>
            <a:pPr lvl="1"/>
            <a:r>
              <a:rPr lang="en-US" altLang="zh-CN" dirty="0" smtClean="0"/>
              <a:t>… </a:t>
            </a:r>
            <a:endParaRPr lang="zh-CN" altLang="en-US" dirty="0"/>
          </a:p>
        </p:txBody>
      </p:sp>
      <p:sp>
        <p:nvSpPr>
          <p:cNvPr id="4" name="灯片编号占位符 3"/>
          <p:cNvSpPr>
            <a:spLocks noGrp="1"/>
          </p:cNvSpPr>
          <p:nvPr>
            <p:ph type="sldNum" sz="quarter" idx="10"/>
          </p:nvPr>
        </p:nvSpPr>
        <p:spPr/>
        <p:txBody>
          <a:bodyPr/>
          <a:lstStyle/>
          <a:p>
            <a:fld id="{B7F05CB5-CFA1-49B7-BF35-E470197A8F4E}" type="slidenum">
              <a:rPr lang="zh-CN" altLang="en-US" smtClean="0"/>
              <a:t>36</a:t>
            </a:fld>
            <a:endParaRPr lang="zh-CN" altLang="en-US"/>
          </a:p>
        </p:txBody>
      </p:sp>
    </p:spTree>
    <p:extLst>
      <p:ext uri="{BB962C8B-B14F-4D97-AF65-F5344CB8AC3E}">
        <p14:creationId xmlns:p14="http://schemas.microsoft.com/office/powerpoint/2010/main" val="1389028104"/>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smtClean="0"/>
              <a:t>Future work: Understand and Diagnosis</a:t>
            </a:r>
            <a:endParaRPr lang="zh-CN" altLang="en-US" sz="3200" dirty="0"/>
          </a:p>
        </p:txBody>
      </p:sp>
      <p:sp>
        <p:nvSpPr>
          <p:cNvPr id="3" name="内容占位符 2"/>
          <p:cNvSpPr>
            <a:spLocks noGrp="1"/>
          </p:cNvSpPr>
          <p:nvPr>
            <p:ph idx="1"/>
          </p:nvPr>
        </p:nvSpPr>
        <p:spPr/>
        <p:txBody>
          <a:bodyPr/>
          <a:lstStyle/>
          <a:p>
            <a:r>
              <a:rPr lang="en-US" altLang="zh-CN" dirty="0" smtClean="0"/>
              <a:t>Local efficiency of brain networks</a:t>
            </a:r>
          </a:p>
          <a:p>
            <a:pPr lvl="1"/>
            <a:r>
              <a:rPr lang="en-US" altLang="zh-CN" dirty="0" smtClean="0"/>
              <a:t>APSP of every sub-network, networks with diverse size / </a:t>
            </a:r>
            <a:r>
              <a:rPr lang="en-US" altLang="zh-CN" dirty="0" err="1" smtClean="0"/>
              <a:t>sparsity</a:t>
            </a:r>
            <a:endParaRPr lang="en-US" altLang="zh-CN" dirty="0"/>
          </a:p>
          <a:p>
            <a:pPr lvl="1"/>
            <a:r>
              <a:rPr lang="en-US" altLang="zh-CN" dirty="0" smtClean="0"/>
              <a:t>Dynamically choose the platform and algorithm</a:t>
            </a:r>
          </a:p>
          <a:p>
            <a:r>
              <a:rPr lang="en-US" altLang="zh-CN" dirty="0" smtClean="0"/>
              <a:t>Combine with DT-MRI fiber </a:t>
            </a:r>
            <a:r>
              <a:rPr lang="en-US" altLang="zh-CN" dirty="0" err="1" smtClean="0"/>
              <a:t>tractography</a:t>
            </a:r>
            <a:endParaRPr lang="en-US" altLang="zh-CN" dirty="0" smtClean="0"/>
          </a:p>
          <a:p>
            <a:pPr lvl="1"/>
            <a:r>
              <a:rPr lang="en-US" altLang="zh-CN" dirty="0" smtClean="0"/>
              <a:t>Bridge the gap between functional connectivity and structural connectivity [Honey 2010]</a:t>
            </a:r>
          </a:p>
          <a:p>
            <a:r>
              <a:rPr lang="en-US" altLang="zh-CN" dirty="0" smtClean="0"/>
              <a:t>Scale to finer-grained: what if we should analyze the neuron?</a:t>
            </a:r>
          </a:p>
          <a:p>
            <a:r>
              <a:rPr lang="en-US" altLang="zh-CN" dirty="0"/>
              <a:t>L</a:t>
            </a:r>
            <a:r>
              <a:rPr lang="en-US" altLang="zh-CN" dirty="0" smtClean="0"/>
              <a:t>atency requirement: FPGA needed, on-site diagnosis, in-surgery BNA</a:t>
            </a:r>
          </a:p>
          <a:p>
            <a:endParaRPr lang="zh-CN" altLang="en-US" dirty="0"/>
          </a:p>
        </p:txBody>
      </p:sp>
      <p:sp>
        <p:nvSpPr>
          <p:cNvPr id="4" name="灯片编号占位符 3"/>
          <p:cNvSpPr>
            <a:spLocks noGrp="1"/>
          </p:cNvSpPr>
          <p:nvPr>
            <p:ph type="sldNum" sz="quarter" idx="10"/>
          </p:nvPr>
        </p:nvSpPr>
        <p:spPr/>
        <p:txBody>
          <a:bodyPr/>
          <a:lstStyle/>
          <a:p>
            <a:fld id="{B7F05CB5-CFA1-49B7-BF35-E470197A8F4E}" type="slidenum">
              <a:rPr lang="zh-CN" altLang="en-US" smtClean="0"/>
              <a:t>37</a:t>
            </a:fld>
            <a:endParaRPr lang="zh-CN" altLang="en-US"/>
          </a:p>
        </p:txBody>
      </p:sp>
    </p:spTree>
    <p:extLst>
      <p:ext uri="{BB962C8B-B14F-4D97-AF65-F5344CB8AC3E}">
        <p14:creationId xmlns:p14="http://schemas.microsoft.com/office/powerpoint/2010/main" val="861633520"/>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1484784"/>
            <a:ext cx="9144000" cy="1152128"/>
          </a:xfrm>
        </p:spPr>
        <p:txBody>
          <a:bodyPr>
            <a:normAutofit/>
          </a:bodyPr>
          <a:lstStyle/>
          <a:p>
            <a:r>
              <a:rPr lang="en-US" altLang="zh-CN" sz="4400" dirty="0" smtClean="0"/>
              <a:t>Thank you !</a:t>
            </a:r>
            <a:endParaRPr lang="zh-CN" altLang="en-US" sz="4400" dirty="0"/>
          </a:p>
        </p:txBody>
      </p:sp>
      <p:sp>
        <p:nvSpPr>
          <p:cNvPr id="4" name="灯片编号占位符 3"/>
          <p:cNvSpPr>
            <a:spLocks noGrp="1"/>
          </p:cNvSpPr>
          <p:nvPr>
            <p:ph type="sldNum" sz="quarter" idx="10"/>
          </p:nvPr>
        </p:nvSpPr>
        <p:spPr/>
        <p:txBody>
          <a:bodyPr/>
          <a:lstStyle/>
          <a:p>
            <a:fld id="{B7F05CB5-CFA1-49B7-BF35-E470197A8F4E}" type="slidenum">
              <a:rPr lang="zh-CN" altLang="en-US" smtClean="0"/>
              <a:t>38</a:t>
            </a:fld>
            <a:endParaRPr lang="zh-CN" altLang="en-US"/>
          </a:p>
        </p:txBody>
      </p:sp>
    </p:spTree>
    <p:extLst>
      <p:ext uri="{BB962C8B-B14F-4D97-AF65-F5344CB8AC3E}">
        <p14:creationId xmlns:p14="http://schemas.microsoft.com/office/powerpoint/2010/main" val="1623290977"/>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Reference</a:t>
            </a:r>
            <a:endParaRPr lang="zh-CN" altLang="en-US" dirty="0"/>
          </a:p>
        </p:txBody>
      </p:sp>
      <p:sp>
        <p:nvSpPr>
          <p:cNvPr id="3" name="内容占位符 2"/>
          <p:cNvSpPr>
            <a:spLocks noGrp="1"/>
          </p:cNvSpPr>
          <p:nvPr>
            <p:ph idx="1"/>
          </p:nvPr>
        </p:nvSpPr>
        <p:spPr>
          <a:xfrm>
            <a:off x="467544" y="1124744"/>
            <a:ext cx="8208912" cy="5184576"/>
          </a:xfrm>
        </p:spPr>
        <p:txBody>
          <a:bodyPr>
            <a:noAutofit/>
          </a:bodyPr>
          <a:lstStyle/>
          <a:p>
            <a:pPr algn="just"/>
            <a:r>
              <a:rPr lang="en-US" altLang="zh-CN" sz="1800" dirty="0"/>
              <a:t>[</a:t>
            </a:r>
            <a:r>
              <a:rPr lang="en-US" altLang="zh-CN" sz="1800" dirty="0" err="1"/>
              <a:t>Heuvel</a:t>
            </a:r>
            <a:r>
              <a:rPr lang="en-US" altLang="zh-CN" sz="1800" dirty="0"/>
              <a:t> 2008</a:t>
            </a:r>
            <a:r>
              <a:rPr lang="en-US" altLang="zh-CN" sz="1800" dirty="0" smtClean="0"/>
              <a:t>] </a:t>
            </a:r>
            <a:r>
              <a:rPr lang="en-US" altLang="zh-CN" sz="1800" dirty="0"/>
              <a:t>M. van den </a:t>
            </a:r>
            <a:r>
              <a:rPr lang="en-US" altLang="zh-CN" sz="1800" dirty="0" err="1"/>
              <a:t>Heuvel</a:t>
            </a:r>
            <a:r>
              <a:rPr lang="en-US" altLang="zh-CN" sz="1800" dirty="0"/>
              <a:t>, C. </a:t>
            </a:r>
            <a:r>
              <a:rPr lang="en-US" altLang="zh-CN" sz="1800" dirty="0" err="1"/>
              <a:t>Stam</a:t>
            </a:r>
            <a:r>
              <a:rPr lang="en-US" altLang="zh-CN" sz="1800" dirty="0"/>
              <a:t>, M. </a:t>
            </a:r>
            <a:r>
              <a:rPr lang="en-US" altLang="zh-CN" sz="1800" dirty="0" err="1"/>
              <a:t>Boersma</a:t>
            </a:r>
            <a:r>
              <a:rPr lang="en-US" altLang="zh-CN" sz="1800" dirty="0"/>
              <a:t>, and H. </a:t>
            </a:r>
            <a:r>
              <a:rPr lang="en-US" altLang="zh-CN" sz="1800" dirty="0" err="1"/>
              <a:t>Hulshoffpol</a:t>
            </a:r>
            <a:r>
              <a:rPr lang="en-US" altLang="zh-CN" sz="1800" dirty="0" smtClean="0"/>
              <a:t>, “</a:t>
            </a:r>
            <a:r>
              <a:rPr lang="en-US" altLang="zh-CN" sz="1800" dirty="0"/>
              <a:t>Small-world and scale-free organization of voxel-based </a:t>
            </a:r>
            <a:r>
              <a:rPr lang="en-US" altLang="zh-CN" sz="1800" dirty="0" err="1" smtClean="0"/>
              <a:t>restingstate</a:t>
            </a:r>
            <a:r>
              <a:rPr lang="en-US" altLang="zh-CN" sz="1800" dirty="0"/>
              <a:t> </a:t>
            </a:r>
            <a:r>
              <a:rPr lang="en-US" altLang="zh-CN" sz="1800" dirty="0" smtClean="0"/>
              <a:t>functional </a:t>
            </a:r>
            <a:r>
              <a:rPr lang="en-US" altLang="zh-CN" sz="1800" dirty="0"/>
              <a:t>connectivity in the human brain,” </a:t>
            </a:r>
            <a:r>
              <a:rPr lang="en-US" altLang="zh-CN" sz="1800" i="1" dirty="0" err="1" smtClean="0"/>
              <a:t>NeuroImage</a:t>
            </a:r>
            <a:r>
              <a:rPr lang="en-US" altLang="zh-CN" sz="1800" dirty="0" smtClean="0"/>
              <a:t>, vol</a:t>
            </a:r>
            <a:r>
              <a:rPr lang="en-US" altLang="zh-CN" sz="1800" dirty="0"/>
              <a:t>. 43, no. 3, pp. 528–539, Nov. </a:t>
            </a:r>
            <a:r>
              <a:rPr lang="en-US" altLang="zh-CN" sz="1800" dirty="0" smtClean="0"/>
              <a:t>2008.</a:t>
            </a:r>
          </a:p>
          <a:p>
            <a:pPr algn="just"/>
            <a:r>
              <a:rPr lang="en-US" altLang="zh-CN" sz="1800" dirty="0" smtClean="0"/>
              <a:t> [</a:t>
            </a:r>
            <a:r>
              <a:rPr lang="en-US" altLang="zh-CN" sz="1800" dirty="0"/>
              <a:t>Valencia 2009</a:t>
            </a:r>
            <a:r>
              <a:rPr lang="en-US" altLang="zh-CN" sz="1800" dirty="0" smtClean="0"/>
              <a:t>]</a:t>
            </a:r>
            <a:r>
              <a:rPr lang="en-US" altLang="zh-CN" sz="1800" dirty="0"/>
              <a:t> M. Valencia, M. A. Pastor, M. A. </a:t>
            </a:r>
            <a:r>
              <a:rPr lang="en-US" altLang="zh-CN" sz="1800" dirty="0" err="1"/>
              <a:t>Fern´andez-Seara</a:t>
            </a:r>
            <a:r>
              <a:rPr lang="en-US" altLang="zh-CN" sz="1800" dirty="0"/>
              <a:t>, J. </a:t>
            </a:r>
            <a:r>
              <a:rPr lang="en-US" altLang="zh-CN" sz="1800" dirty="0" err="1"/>
              <a:t>Artieda</a:t>
            </a:r>
            <a:r>
              <a:rPr lang="en-US" altLang="zh-CN" sz="1800" dirty="0"/>
              <a:t>, J. </a:t>
            </a:r>
            <a:r>
              <a:rPr lang="en-US" altLang="zh-CN" sz="1800" dirty="0" err="1" smtClean="0"/>
              <a:t>Martinerie</a:t>
            </a:r>
            <a:r>
              <a:rPr lang="en-US" altLang="zh-CN" sz="1800" dirty="0" smtClean="0"/>
              <a:t>, and </a:t>
            </a:r>
            <a:r>
              <a:rPr lang="en-US" altLang="zh-CN" sz="1800" dirty="0"/>
              <a:t>M. Chavez, “Complex modular structure of large-scale </a:t>
            </a:r>
            <a:r>
              <a:rPr lang="en-US" altLang="zh-CN" sz="1800" dirty="0" smtClean="0"/>
              <a:t>brain networks</a:t>
            </a:r>
            <a:r>
              <a:rPr lang="en-US" altLang="zh-CN" sz="1800" dirty="0"/>
              <a:t>,” </a:t>
            </a:r>
            <a:r>
              <a:rPr lang="en-US" altLang="zh-CN" sz="1800" i="1" dirty="0"/>
              <a:t>Chaos: An Interdisciplinary Journal of Nonlinear </a:t>
            </a:r>
            <a:r>
              <a:rPr lang="en-US" altLang="zh-CN" sz="1800" i="1" dirty="0" smtClean="0"/>
              <a:t>Science</a:t>
            </a:r>
            <a:r>
              <a:rPr lang="en-US" altLang="zh-CN" sz="1800" dirty="0" smtClean="0"/>
              <a:t>, vol</a:t>
            </a:r>
            <a:r>
              <a:rPr lang="en-US" altLang="zh-CN" sz="1800" dirty="0"/>
              <a:t>. 19, no. 2, p. 023119, 2009.</a:t>
            </a:r>
            <a:endParaRPr lang="en-US" altLang="zh-CN" sz="1800" dirty="0" smtClean="0"/>
          </a:p>
          <a:p>
            <a:pPr algn="just"/>
            <a:r>
              <a:rPr lang="en-US" altLang="zh-CN" sz="1800" dirty="0"/>
              <a:t>[He </a:t>
            </a:r>
            <a:r>
              <a:rPr lang="en-US" altLang="zh-CN" sz="1800" dirty="0" smtClean="0"/>
              <a:t>2009</a:t>
            </a:r>
            <a:r>
              <a:rPr lang="en-US" altLang="zh-CN" sz="1800" dirty="0"/>
              <a:t>] Y</a:t>
            </a:r>
            <a:r>
              <a:rPr lang="en-US" altLang="zh-CN" sz="1800" dirty="0" smtClean="0"/>
              <a:t>. He</a:t>
            </a:r>
            <a:r>
              <a:rPr lang="en-US" altLang="zh-CN" sz="1800" dirty="0"/>
              <a:t>, </a:t>
            </a:r>
            <a:r>
              <a:rPr lang="en-US" altLang="zh-CN" sz="1800" dirty="0" smtClean="0"/>
              <a:t>and </a:t>
            </a:r>
            <a:r>
              <a:rPr lang="en-US" altLang="zh-CN" sz="1800" dirty="0"/>
              <a:t>Z</a:t>
            </a:r>
            <a:r>
              <a:rPr lang="en-US" altLang="zh-CN" sz="1800" dirty="0" smtClean="0"/>
              <a:t>. Chen</a:t>
            </a:r>
            <a:r>
              <a:rPr lang="en-US" altLang="zh-CN" sz="1800" dirty="0"/>
              <a:t>, </a:t>
            </a:r>
            <a:r>
              <a:rPr lang="en-US" altLang="zh-CN" sz="1800" dirty="0" smtClean="0"/>
              <a:t>and </a:t>
            </a:r>
            <a:r>
              <a:rPr lang="en-US" altLang="zh-CN" sz="1800" dirty="0"/>
              <a:t>A</a:t>
            </a:r>
            <a:r>
              <a:rPr lang="en-US" altLang="zh-CN" sz="1800" dirty="0" smtClean="0"/>
              <a:t>. Evans</a:t>
            </a:r>
            <a:r>
              <a:rPr lang="en-US" altLang="zh-CN" sz="1800" dirty="0"/>
              <a:t>, </a:t>
            </a:r>
            <a:r>
              <a:rPr lang="en-US" altLang="zh-CN" sz="1800" dirty="0" smtClean="0"/>
              <a:t>“</a:t>
            </a:r>
            <a:r>
              <a:rPr lang="en-US" altLang="zh-CN" sz="1800" dirty="0"/>
              <a:t>Structural insights into aberrant topological patterns of large-scale cortical networks in Alzheimer's disease</a:t>
            </a:r>
            <a:r>
              <a:rPr lang="en-US" altLang="zh-CN" sz="1800" dirty="0" smtClean="0"/>
              <a:t>” </a:t>
            </a:r>
            <a:r>
              <a:rPr lang="en-US" altLang="zh-CN" sz="1800" i="1" dirty="0"/>
              <a:t>The Journal of </a:t>
            </a:r>
            <a:r>
              <a:rPr lang="en-US" altLang="zh-CN" sz="1800" i="1" dirty="0" smtClean="0"/>
              <a:t>Neuroscience</a:t>
            </a:r>
            <a:r>
              <a:rPr lang="en-US" altLang="zh-CN" sz="1800" dirty="0"/>
              <a:t> </a:t>
            </a:r>
            <a:r>
              <a:rPr lang="en-US" altLang="zh-CN" sz="1800" dirty="0" smtClean="0"/>
              <a:t>vol. 28, no. 18</a:t>
            </a:r>
            <a:r>
              <a:rPr lang="en-US" altLang="zh-CN" sz="1800" dirty="0"/>
              <a:t>,</a:t>
            </a:r>
            <a:r>
              <a:rPr lang="en-US" altLang="zh-CN" sz="1800" dirty="0" smtClean="0"/>
              <a:t> p. 4756, 2008</a:t>
            </a:r>
            <a:r>
              <a:rPr lang="en-US" altLang="zh-CN" sz="1800" dirty="0"/>
              <a:t>.</a:t>
            </a:r>
            <a:endParaRPr lang="en-US" altLang="zh-CN" sz="1800" i="1" dirty="0" smtClean="0"/>
          </a:p>
          <a:p>
            <a:pPr algn="just"/>
            <a:r>
              <a:rPr lang="en-US" altLang="zh-CN" sz="1800" dirty="0" smtClean="0"/>
              <a:t>[</a:t>
            </a:r>
            <a:r>
              <a:rPr lang="en-US" altLang="zh-CN" sz="1800" dirty="0"/>
              <a:t>Bassett </a:t>
            </a:r>
            <a:r>
              <a:rPr lang="en-US" altLang="zh-CN" sz="1800" dirty="0" smtClean="0"/>
              <a:t>2008] </a:t>
            </a:r>
            <a:r>
              <a:rPr lang="en-US" altLang="zh-CN" sz="1800" dirty="0"/>
              <a:t>D.S. </a:t>
            </a:r>
            <a:r>
              <a:rPr lang="en-US" altLang="zh-CN" sz="1800" dirty="0" smtClean="0"/>
              <a:t>Bassett</a:t>
            </a:r>
            <a:r>
              <a:rPr lang="en-US" altLang="zh-CN" sz="1800" dirty="0"/>
              <a:t>, </a:t>
            </a:r>
            <a:r>
              <a:rPr lang="en-US" altLang="zh-CN" sz="1800" dirty="0" smtClean="0"/>
              <a:t>and </a:t>
            </a:r>
            <a:r>
              <a:rPr lang="en-US" altLang="zh-CN" sz="1800" dirty="0"/>
              <a:t>E. </a:t>
            </a:r>
            <a:r>
              <a:rPr lang="en-US" altLang="zh-CN" sz="1800" dirty="0" err="1" smtClean="0"/>
              <a:t>Bullmore</a:t>
            </a:r>
            <a:r>
              <a:rPr lang="en-US" altLang="zh-CN" sz="1800" dirty="0"/>
              <a:t>, </a:t>
            </a:r>
            <a:r>
              <a:rPr lang="en-US" altLang="zh-CN" sz="1800" dirty="0" smtClean="0"/>
              <a:t>and </a:t>
            </a:r>
            <a:r>
              <a:rPr lang="en-US" altLang="zh-CN" sz="1800" dirty="0"/>
              <a:t>B.A. </a:t>
            </a:r>
            <a:r>
              <a:rPr lang="en-US" altLang="zh-CN" sz="1800" dirty="0" err="1" smtClean="0"/>
              <a:t>Verchinski</a:t>
            </a:r>
            <a:r>
              <a:rPr lang="en-US" altLang="zh-CN" sz="1800" dirty="0"/>
              <a:t>, </a:t>
            </a:r>
            <a:r>
              <a:rPr lang="en-US" altLang="zh-CN" sz="1800" dirty="0" smtClean="0"/>
              <a:t>and </a:t>
            </a:r>
            <a:r>
              <a:rPr lang="en-US" altLang="zh-CN" sz="1800" dirty="0"/>
              <a:t>V.S. </a:t>
            </a:r>
            <a:r>
              <a:rPr lang="en-US" altLang="zh-CN" sz="1800" dirty="0" err="1" smtClean="0"/>
              <a:t>Mattay</a:t>
            </a:r>
            <a:r>
              <a:rPr lang="en-US" altLang="zh-CN" sz="1800" dirty="0"/>
              <a:t>, </a:t>
            </a:r>
            <a:r>
              <a:rPr lang="en-US" altLang="zh-CN" sz="1800" dirty="0" smtClean="0"/>
              <a:t>and D.R. Weinberger</a:t>
            </a:r>
            <a:r>
              <a:rPr lang="en-US" altLang="zh-CN" sz="1800" dirty="0"/>
              <a:t>, </a:t>
            </a:r>
            <a:r>
              <a:rPr lang="en-US" altLang="zh-CN" sz="1800" dirty="0" smtClean="0"/>
              <a:t>and </a:t>
            </a:r>
            <a:r>
              <a:rPr lang="en-US" altLang="zh-CN" sz="1800" dirty="0"/>
              <a:t>Meyer-</a:t>
            </a:r>
            <a:r>
              <a:rPr lang="en-US" altLang="zh-CN" sz="1800" dirty="0" err="1"/>
              <a:t>Lindenberg</a:t>
            </a:r>
            <a:r>
              <a:rPr lang="en-US" altLang="zh-CN" sz="1800" dirty="0"/>
              <a:t>, </a:t>
            </a:r>
            <a:r>
              <a:rPr lang="en-US" altLang="zh-CN" sz="1800" dirty="0" smtClean="0"/>
              <a:t>A., “Hierarchical </a:t>
            </a:r>
            <a:r>
              <a:rPr lang="en-US" altLang="zh-CN" sz="1800" dirty="0"/>
              <a:t>organization of human cortical networks in health and </a:t>
            </a:r>
            <a:r>
              <a:rPr lang="en-US" altLang="zh-CN" sz="1800" dirty="0" smtClean="0"/>
              <a:t>schizophrenia”, The </a:t>
            </a:r>
            <a:r>
              <a:rPr lang="en-US" altLang="zh-CN" sz="1800" dirty="0"/>
              <a:t>Journal of </a:t>
            </a:r>
            <a:r>
              <a:rPr lang="en-US" altLang="zh-CN" sz="1800" dirty="0" smtClean="0"/>
              <a:t>Neuroscience, vol. 28, no. 37, p. 9239, 2008.</a:t>
            </a:r>
          </a:p>
        </p:txBody>
      </p:sp>
      <p:sp>
        <p:nvSpPr>
          <p:cNvPr id="4" name="灯片编号占位符 3"/>
          <p:cNvSpPr>
            <a:spLocks noGrp="1"/>
          </p:cNvSpPr>
          <p:nvPr>
            <p:ph type="sldNum" sz="quarter" idx="10"/>
          </p:nvPr>
        </p:nvSpPr>
        <p:spPr/>
        <p:txBody>
          <a:bodyPr/>
          <a:lstStyle/>
          <a:p>
            <a:fld id="{B7F05CB5-CFA1-49B7-BF35-E470197A8F4E}" type="slidenum">
              <a:rPr lang="zh-CN" altLang="en-US" smtClean="0"/>
              <a:t>39</a:t>
            </a:fld>
            <a:endParaRPr lang="zh-CN" altLang="en-US"/>
          </a:p>
        </p:txBody>
      </p:sp>
    </p:spTree>
    <p:extLst>
      <p:ext uri="{BB962C8B-B14F-4D97-AF65-F5344CB8AC3E}">
        <p14:creationId xmlns:p14="http://schemas.microsoft.com/office/powerpoint/2010/main" val="1565784578"/>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6258" name="Rectangle 2"/>
          <p:cNvSpPr>
            <a:spLocks noGrp="1" noChangeArrowheads="1"/>
          </p:cNvSpPr>
          <p:nvPr>
            <p:ph type="title"/>
          </p:nvPr>
        </p:nvSpPr>
        <p:spPr/>
        <p:txBody>
          <a:bodyPr/>
          <a:lstStyle/>
          <a:p>
            <a:pPr>
              <a:defRPr/>
            </a:pPr>
            <a:r>
              <a:rPr lang="en-US" altLang="zh-CN" dirty="0">
                <a:latin typeface="Arial Unicode MS" pitchFamily="34" charset="-122"/>
                <a:ea typeface="Arial Unicode MS" pitchFamily="34" charset="-122"/>
                <a:cs typeface="Arial Unicode MS" pitchFamily="34" charset="-122"/>
              </a:rPr>
              <a:t>What are brain networks?</a:t>
            </a:r>
          </a:p>
        </p:txBody>
      </p:sp>
      <p:sp>
        <p:nvSpPr>
          <p:cNvPr id="2059267" name="Rectangle 3"/>
          <p:cNvSpPr>
            <a:spLocks noGrp="1" noChangeArrowheads="1"/>
          </p:cNvSpPr>
          <p:nvPr>
            <p:ph idx="1"/>
          </p:nvPr>
        </p:nvSpPr>
        <p:spPr/>
        <p:txBody>
          <a:bodyPr/>
          <a:lstStyle/>
          <a:p>
            <a:pPr>
              <a:buClr>
                <a:srgbClr val="FFCC00"/>
              </a:buClr>
              <a:buSzPct val="70000"/>
              <a:buFont typeface="Wingdings" pitchFamily="2" charset="2"/>
              <a:buChar char="n"/>
            </a:pPr>
            <a:r>
              <a:rPr lang="en-US" altLang="zh-CN" b="0" dirty="0">
                <a:ea typeface="宋体" pitchFamily="2" charset="-122"/>
              </a:rPr>
              <a:t>What is a </a:t>
            </a:r>
            <a:r>
              <a:rPr lang="en-US" altLang="zh-CN" dirty="0">
                <a:ea typeface="宋体" pitchFamily="2" charset="-122"/>
              </a:rPr>
              <a:t>network</a:t>
            </a:r>
            <a:r>
              <a:rPr lang="en-US" altLang="zh-CN" b="0" dirty="0">
                <a:ea typeface="宋体" pitchFamily="2" charset="-122"/>
              </a:rPr>
              <a:t>?</a:t>
            </a:r>
          </a:p>
          <a:p>
            <a:pPr lvl="1">
              <a:buClr>
                <a:srgbClr val="FFCC00"/>
              </a:buClr>
              <a:buSzPct val="70000"/>
              <a:buFont typeface="Wingdings" pitchFamily="2" charset="2"/>
              <a:buChar char="è"/>
            </a:pPr>
            <a:r>
              <a:rPr lang="en-US" altLang="zh-CN" sz="2000" b="0" dirty="0">
                <a:ea typeface="宋体" pitchFamily="2" charset="-122"/>
              </a:rPr>
              <a:t>Nodes and connections are two basic elements of a network.</a:t>
            </a:r>
          </a:p>
          <a:p>
            <a:pPr>
              <a:buClr>
                <a:srgbClr val="FFCC00"/>
              </a:buClr>
              <a:buSzPct val="70000"/>
              <a:buFont typeface="Wingdings" pitchFamily="2" charset="2"/>
              <a:buChar char="n"/>
            </a:pPr>
            <a:endParaRPr lang="en-US" altLang="zh-CN" b="0" dirty="0">
              <a:ea typeface="宋体" pitchFamily="2" charset="-122"/>
            </a:endParaRPr>
          </a:p>
          <a:p>
            <a:pPr>
              <a:buClr>
                <a:srgbClr val="FFCC00"/>
              </a:buClr>
              <a:buSzPct val="70000"/>
              <a:buFont typeface="Wingdings" pitchFamily="2" charset="2"/>
              <a:buChar char="n"/>
            </a:pPr>
            <a:endParaRPr lang="en-US" altLang="zh-CN" b="0" dirty="0">
              <a:ea typeface="宋体" pitchFamily="2" charset="-122"/>
            </a:endParaRPr>
          </a:p>
          <a:p>
            <a:pPr>
              <a:buClr>
                <a:srgbClr val="FFCC00"/>
              </a:buClr>
              <a:buSzPct val="70000"/>
              <a:buFont typeface="Wingdings" pitchFamily="2" charset="2"/>
              <a:buChar char="n"/>
            </a:pPr>
            <a:endParaRPr lang="en-US" altLang="zh-CN" b="0" dirty="0">
              <a:ea typeface="宋体" pitchFamily="2" charset="-122"/>
            </a:endParaRPr>
          </a:p>
          <a:p>
            <a:pPr>
              <a:buClr>
                <a:srgbClr val="FFCC00"/>
              </a:buClr>
              <a:buSzPct val="70000"/>
              <a:buFont typeface="Wingdings" pitchFamily="2" charset="2"/>
              <a:buChar char="n"/>
            </a:pPr>
            <a:endParaRPr lang="en-US" altLang="zh-CN" b="0" dirty="0">
              <a:ea typeface="宋体" pitchFamily="2" charset="-122"/>
            </a:endParaRPr>
          </a:p>
          <a:p>
            <a:pPr>
              <a:buClr>
                <a:srgbClr val="FFCC00"/>
              </a:buClr>
              <a:buSzPct val="70000"/>
              <a:buFont typeface="Wingdings" pitchFamily="2" charset="2"/>
              <a:buChar char="n"/>
            </a:pPr>
            <a:endParaRPr lang="en-US" altLang="zh-CN" b="0" dirty="0">
              <a:ea typeface="宋体" pitchFamily="2" charset="-122"/>
            </a:endParaRPr>
          </a:p>
          <a:p>
            <a:pPr>
              <a:buClr>
                <a:srgbClr val="FFCC00"/>
              </a:buClr>
              <a:buSzPct val="70000"/>
              <a:buFont typeface="Wingdings" pitchFamily="2" charset="2"/>
              <a:buChar char="n"/>
            </a:pPr>
            <a:endParaRPr lang="en-US" altLang="zh-CN" b="0" dirty="0">
              <a:ea typeface="宋体" pitchFamily="2" charset="-122"/>
            </a:endParaRPr>
          </a:p>
        </p:txBody>
      </p:sp>
      <p:sp>
        <p:nvSpPr>
          <p:cNvPr id="2016260" name="Rectangle 4"/>
          <p:cNvSpPr>
            <a:spLocks noChangeArrowheads="1"/>
          </p:cNvSpPr>
          <p:nvPr/>
        </p:nvSpPr>
        <p:spPr bwMode="auto">
          <a:xfrm>
            <a:off x="5292081" y="2857500"/>
            <a:ext cx="3528392" cy="29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6075" indent="-346075" algn="l" defTabSz="722313">
              <a:spcBef>
                <a:spcPct val="20000"/>
              </a:spcBef>
              <a:buClr>
                <a:srgbClr val="FFCC00"/>
              </a:buClr>
              <a:buSzPct val="70000"/>
              <a:buFont typeface="Wingdings" pitchFamily="2" charset="2"/>
              <a:buChar char="n"/>
            </a:pPr>
            <a:r>
              <a:rPr lang="en-US" altLang="zh-CN" sz="2000" dirty="0">
                <a:latin typeface="Arial Unicode MS" pitchFamily="34" charset="-122"/>
                <a:ea typeface="Arial Unicode MS" pitchFamily="34" charset="-122"/>
                <a:cs typeface="Arial Unicode MS" pitchFamily="34" charset="-122"/>
              </a:rPr>
              <a:t>What are the </a:t>
            </a:r>
            <a:r>
              <a:rPr lang="en-US" altLang="zh-CN" sz="2000" dirty="0">
                <a:solidFill>
                  <a:srgbClr val="FF0000"/>
                </a:solidFill>
                <a:latin typeface="Arial Unicode MS" pitchFamily="34" charset="-122"/>
                <a:ea typeface="Arial Unicode MS" pitchFamily="34" charset="-122"/>
                <a:cs typeface="Arial Unicode MS" pitchFamily="34" charset="-122"/>
              </a:rPr>
              <a:t>nodes</a:t>
            </a:r>
            <a:r>
              <a:rPr lang="en-US" altLang="zh-CN" sz="2000" dirty="0">
                <a:latin typeface="Arial Unicode MS" pitchFamily="34" charset="-122"/>
                <a:ea typeface="Arial Unicode MS" pitchFamily="34" charset="-122"/>
                <a:cs typeface="Arial Unicode MS" pitchFamily="34" charset="-122"/>
              </a:rPr>
              <a:t> and </a:t>
            </a:r>
            <a:r>
              <a:rPr lang="en-US" altLang="zh-CN" sz="2000" dirty="0">
                <a:solidFill>
                  <a:srgbClr val="FF0000"/>
                </a:solidFill>
                <a:latin typeface="Arial Unicode MS" pitchFamily="34" charset="-122"/>
                <a:ea typeface="Arial Unicode MS" pitchFamily="34" charset="-122"/>
                <a:cs typeface="Arial Unicode MS" pitchFamily="34" charset="-122"/>
              </a:rPr>
              <a:t>connections</a:t>
            </a:r>
            <a:r>
              <a:rPr lang="en-US" altLang="zh-CN" sz="2000" dirty="0">
                <a:latin typeface="Arial Unicode MS" pitchFamily="34" charset="-122"/>
                <a:ea typeface="Arial Unicode MS" pitchFamily="34" charset="-122"/>
                <a:cs typeface="Arial Unicode MS" pitchFamily="34" charset="-122"/>
              </a:rPr>
              <a:t> of brain networks and how do we define them? </a:t>
            </a:r>
            <a:endParaRPr lang="en-US" altLang="zh-CN" sz="2000" dirty="0" smtClean="0">
              <a:latin typeface="Arial Unicode MS" pitchFamily="34" charset="-122"/>
              <a:ea typeface="Arial Unicode MS" pitchFamily="34" charset="-122"/>
              <a:cs typeface="Arial Unicode MS" pitchFamily="34" charset="-122"/>
            </a:endParaRPr>
          </a:p>
          <a:p>
            <a:pPr marL="346075" indent="-346075" defTabSz="722313">
              <a:spcBef>
                <a:spcPct val="20000"/>
              </a:spcBef>
              <a:buClr>
                <a:srgbClr val="FFCC00"/>
              </a:buClr>
              <a:buSzPct val="70000"/>
              <a:buFont typeface="Wingdings" pitchFamily="2" charset="2"/>
              <a:buChar char="n"/>
            </a:pPr>
            <a:r>
              <a:rPr lang="en-US" altLang="zh-CN" sz="2000" dirty="0" smtClean="0">
                <a:latin typeface="Arial Unicode MS" pitchFamily="34" charset="-122"/>
                <a:ea typeface="Arial Unicode MS" pitchFamily="34" charset="-122"/>
                <a:cs typeface="Arial Unicode MS" pitchFamily="34" charset="-122"/>
              </a:rPr>
              <a:t>How many types of brain network s are there according </a:t>
            </a:r>
            <a:r>
              <a:rPr lang="en-US" altLang="zh-CN" sz="2000" dirty="0">
                <a:latin typeface="Arial Unicode MS" pitchFamily="34" charset="-122"/>
                <a:ea typeface="Arial Unicode MS" pitchFamily="34" charset="-122"/>
                <a:cs typeface="Arial Unicode MS" pitchFamily="34" charset="-122"/>
              </a:rPr>
              <a:t>to scale, </a:t>
            </a:r>
            <a:r>
              <a:rPr lang="en-US" altLang="zh-CN" sz="2000" dirty="0" smtClean="0">
                <a:latin typeface="Arial Unicode MS" pitchFamily="34" charset="-122"/>
                <a:ea typeface="Arial Unicode MS" pitchFamily="34" charset="-122"/>
                <a:cs typeface="Arial Unicode MS" pitchFamily="34" charset="-122"/>
              </a:rPr>
              <a:t>physiology, </a:t>
            </a:r>
            <a:r>
              <a:rPr lang="en-US" altLang="zh-CN" sz="2000" dirty="0">
                <a:latin typeface="Arial Unicode MS" pitchFamily="34" charset="-122"/>
                <a:ea typeface="Arial Unicode MS" pitchFamily="34" charset="-122"/>
                <a:cs typeface="Arial Unicode MS" pitchFamily="34" charset="-122"/>
              </a:rPr>
              <a:t>and anatomy</a:t>
            </a:r>
            <a:endParaRPr lang="en-US" altLang="zh-CN" sz="2400" dirty="0">
              <a:latin typeface="Arial Unicode MS" pitchFamily="34" charset="-122"/>
              <a:ea typeface="Arial Unicode MS" pitchFamily="34" charset="-122"/>
              <a:cs typeface="Arial Unicode MS" pitchFamily="34" charset="-122"/>
            </a:endParaRPr>
          </a:p>
        </p:txBody>
      </p:sp>
      <p:grpSp>
        <p:nvGrpSpPr>
          <p:cNvPr id="2" name="Group 15"/>
          <p:cNvGrpSpPr>
            <a:grpSpLocks/>
          </p:cNvGrpSpPr>
          <p:nvPr/>
        </p:nvGrpSpPr>
        <p:grpSpPr bwMode="auto">
          <a:xfrm>
            <a:off x="575618" y="2132856"/>
            <a:ext cx="4716462" cy="4124325"/>
            <a:chOff x="621" y="1493"/>
            <a:chExt cx="2971" cy="2598"/>
          </a:xfrm>
        </p:grpSpPr>
        <p:pic>
          <p:nvPicPr>
            <p:cNvPr id="2059270" name="Picture 6" descr="x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 y="1493"/>
              <a:ext cx="2455" cy="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271" name="Text Box 7"/>
            <p:cNvSpPr txBox="1">
              <a:spLocks noChangeArrowheads="1"/>
            </p:cNvSpPr>
            <p:nvPr/>
          </p:nvSpPr>
          <p:spPr bwMode="auto">
            <a:xfrm>
              <a:off x="621" y="1500"/>
              <a:ext cx="1031"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488" tIns="44450" rIns="90488" bIns="44450">
              <a:spAutoFit/>
            </a:bodyPr>
            <a:lstStyle>
              <a:lvl1pPr algn="l" defTabSz="722313">
                <a:defRPr sz="2400">
                  <a:solidFill>
                    <a:schemeClr val="tx1"/>
                  </a:solidFill>
                  <a:latin typeface="Times New Roman" pitchFamily="18" charset="0"/>
                </a:defRPr>
              </a:lvl1pPr>
              <a:lvl2pPr marL="742950" indent="-285750" algn="l" defTabSz="722313">
                <a:defRPr sz="2400">
                  <a:solidFill>
                    <a:schemeClr val="tx1"/>
                  </a:solidFill>
                  <a:latin typeface="Times New Roman" pitchFamily="18" charset="0"/>
                </a:defRPr>
              </a:lvl2pPr>
              <a:lvl3pPr marL="1143000" indent="-228600" algn="l" defTabSz="722313">
                <a:defRPr sz="2400">
                  <a:solidFill>
                    <a:schemeClr val="tx1"/>
                  </a:solidFill>
                  <a:latin typeface="Times New Roman" pitchFamily="18" charset="0"/>
                </a:defRPr>
              </a:lvl3pPr>
              <a:lvl4pPr marL="1600200" indent="-228600" algn="l" defTabSz="722313">
                <a:defRPr sz="2400">
                  <a:solidFill>
                    <a:schemeClr val="tx1"/>
                  </a:solidFill>
                  <a:latin typeface="Times New Roman" pitchFamily="18" charset="0"/>
                </a:defRPr>
              </a:lvl4pPr>
              <a:lvl5pPr marL="2057400" indent="-228600" algn="l" defTabSz="722313">
                <a:defRPr sz="2400">
                  <a:solidFill>
                    <a:schemeClr val="tx1"/>
                  </a:solidFill>
                  <a:latin typeface="Times New Roman" pitchFamily="18" charset="0"/>
                </a:defRPr>
              </a:lvl5pPr>
              <a:lvl6pPr marL="2514600" indent="-228600" defTabSz="722313" eaLnBrk="0" fontAlgn="base" hangingPunct="0">
                <a:spcBef>
                  <a:spcPct val="0"/>
                </a:spcBef>
                <a:spcAft>
                  <a:spcPct val="0"/>
                </a:spcAft>
                <a:defRPr sz="2400">
                  <a:solidFill>
                    <a:schemeClr val="tx1"/>
                  </a:solidFill>
                  <a:latin typeface="Times New Roman" pitchFamily="18" charset="0"/>
                </a:defRPr>
              </a:lvl6pPr>
              <a:lvl7pPr marL="2971800" indent="-228600" defTabSz="722313" eaLnBrk="0" fontAlgn="base" hangingPunct="0">
                <a:spcBef>
                  <a:spcPct val="0"/>
                </a:spcBef>
                <a:spcAft>
                  <a:spcPct val="0"/>
                </a:spcAft>
                <a:defRPr sz="2400">
                  <a:solidFill>
                    <a:schemeClr val="tx1"/>
                  </a:solidFill>
                  <a:latin typeface="Times New Roman" pitchFamily="18" charset="0"/>
                </a:defRPr>
              </a:lvl7pPr>
              <a:lvl8pPr marL="3429000" indent="-228600" defTabSz="722313" eaLnBrk="0" fontAlgn="base" hangingPunct="0">
                <a:spcBef>
                  <a:spcPct val="0"/>
                </a:spcBef>
                <a:spcAft>
                  <a:spcPct val="0"/>
                </a:spcAft>
                <a:defRPr sz="2400">
                  <a:solidFill>
                    <a:schemeClr val="tx1"/>
                  </a:solidFill>
                  <a:latin typeface="Times New Roman" pitchFamily="18" charset="0"/>
                </a:defRPr>
              </a:lvl8pPr>
              <a:lvl9pPr marL="3886200" indent="-228600" defTabSz="722313" eaLnBrk="0" fontAlgn="base" hangingPunct="0">
                <a:spcBef>
                  <a:spcPct val="0"/>
                </a:spcBef>
                <a:spcAft>
                  <a:spcPct val="0"/>
                </a:spcAft>
                <a:defRPr sz="2400">
                  <a:solidFill>
                    <a:schemeClr val="tx1"/>
                  </a:solidFill>
                  <a:latin typeface="Times New Roman" pitchFamily="18" charset="0"/>
                </a:defRPr>
              </a:lvl9pPr>
            </a:lstStyle>
            <a:p>
              <a:pPr algn="ctr"/>
              <a:r>
                <a:rPr lang="en-US" altLang="zh-CN" dirty="0">
                  <a:solidFill>
                    <a:srgbClr val="C00000"/>
                  </a:solidFill>
                  <a:latin typeface="Arial Unicode MS" pitchFamily="34" charset="-122"/>
                  <a:ea typeface="Arial Unicode MS" pitchFamily="34" charset="-122"/>
                  <a:cs typeface="Arial Unicode MS" pitchFamily="34" charset="-122"/>
                </a:rPr>
                <a:t>A network </a:t>
              </a:r>
              <a:br>
                <a:rPr lang="en-US" altLang="zh-CN" dirty="0">
                  <a:solidFill>
                    <a:srgbClr val="C00000"/>
                  </a:solidFill>
                  <a:latin typeface="Arial Unicode MS" pitchFamily="34" charset="-122"/>
                  <a:ea typeface="Arial Unicode MS" pitchFamily="34" charset="-122"/>
                  <a:cs typeface="Arial Unicode MS" pitchFamily="34" charset="-122"/>
                </a:rPr>
              </a:br>
              <a:r>
                <a:rPr lang="en-US" altLang="zh-CN" dirty="0">
                  <a:solidFill>
                    <a:srgbClr val="C00000"/>
                  </a:solidFill>
                  <a:latin typeface="Arial Unicode MS" pitchFamily="34" charset="-122"/>
                  <a:ea typeface="Arial Unicode MS" pitchFamily="34" charset="-122"/>
                  <a:cs typeface="Arial Unicode MS" pitchFamily="34" charset="-122"/>
                </a:rPr>
                <a:t>(graph)</a:t>
              </a:r>
            </a:p>
          </p:txBody>
        </p:sp>
      </p:grpSp>
    </p:spTree>
    <p:extLst>
      <p:ext uri="{BB962C8B-B14F-4D97-AF65-F5344CB8AC3E}">
        <p14:creationId xmlns:p14="http://schemas.microsoft.com/office/powerpoint/2010/main" val="2483611203"/>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016260"/>
                                        </p:tgtEl>
                                        <p:attrNameLst>
                                          <p:attrName>style.visibility</p:attrName>
                                        </p:attrNameLst>
                                      </p:cBhvr>
                                      <p:to>
                                        <p:strVal val="visible"/>
                                      </p:to>
                                    </p:set>
                                    <p:anim calcmode="lin" valueType="num">
                                      <p:cBhvr additive="base">
                                        <p:cTn id="12" dur="500" fill="hold"/>
                                        <p:tgtEl>
                                          <p:spTgt spid="2016260"/>
                                        </p:tgtEl>
                                        <p:attrNameLst>
                                          <p:attrName>ppt_x</p:attrName>
                                        </p:attrNameLst>
                                      </p:cBhvr>
                                      <p:tavLst>
                                        <p:tav tm="0">
                                          <p:val>
                                            <p:strVal val="1+#ppt_w/2"/>
                                          </p:val>
                                        </p:tav>
                                        <p:tav tm="100000">
                                          <p:val>
                                            <p:strVal val="#ppt_x"/>
                                          </p:val>
                                        </p:tav>
                                      </p:tavLst>
                                    </p:anim>
                                    <p:anim calcmode="lin" valueType="num">
                                      <p:cBhvr additive="base">
                                        <p:cTn id="13" dur="500" fill="hold"/>
                                        <p:tgtEl>
                                          <p:spTgt spid="20162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626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124743"/>
            <a:ext cx="8229600" cy="5256585"/>
          </a:xfrm>
        </p:spPr>
        <p:txBody>
          <a:bodyPr>
            <a:normAutofit/>
          </a:bodyPr>
          <a:lstStyle/>
          <a:p>
            <a:pPr algn="just"/>
            <a:r>
              <a:rPr lang="en-US" altLang="zh-CN" sz="1800" dirty="0"/>
              <a:t>[</a:t>
            </a:r>
            <a:r>
              <a:rPr lang="en-US" altLang="zh-CN" sz="1800" dirty="0" err="1"/>
              <a:t>Benjamini</a:t>
            </a:r>
            <a:r>
              <a:rPr lang="en-US" altLang="zh-CN" sz="1800" dirty="0"/>
              <a:t> 2006] R. Heller, D. Stanley, D. </a:t>
            </a:r>
            <a:r>
              <a:rPr lang="en-US" altLang="zh-CN" sz="1800" dirty="0" err="1"/>
              <a:t>Yekutieli</a:t>
            </a:r>
            <a:r>
              <a:rPr lang="en-US" altLang="zh-CN" sz="1800" dirty="0"/>
              <a:t>, N. Rubin, and Y. </a:t>
            </a:r>
            <a:r>
              <a:rPr lang="en-US" altLang="zh-CN" sz="1800" dirty="0" err="1"/>
              <a:t>Benjamini</a:t>
            </a:r>
            <a:r>
              <a:rPr lang="en-US" altLang="zh-CN" sz="1800" dirty="0"/>
              <a:t>, “Cluster-based analysis of FMRI data.” </a:t>
            </a:r>
            <a:r>
              <a:rPr lang="en-US" altLang="zh-CN" sz="1800" i="1" dirty="0" err="1"/>
              <a:t>Neuroimage</a:t>
            </a:r>
            <a:r>
              <a:rPr lang="en-US" altLang="zh-CN" sz="1800" dirty="0"/>
              <a:t>, vol. 33, no. 2, pp. 599–608, Nov. 2006</a:t>
            </a:r>
            <a:r>
              <a:rPr lang="en-US" altLang="zh-CN" sz="1800" dirty="0" smtClean="0"/>
              <a:t>.</a:t>
            </a:r>
          </a:p>
          <a:p>
            <a:pPr algn="just"/>
            <a:r>
              <a:rPr lang="en-US" altLang="zh-CN" sz="1800" dirty="0" smtClean="0"/>
              <a:t>[</a:t>
            </a:r>
            <a:r>
              <a:rPr lang="en-US" altLang="zh-CN" sz="1800" dirty="0"/>
              <a:t>He 2009</a:t>
            </a:r>
            <a:r>
              <a:rPr lang="en-US" altLang="zh-CN" sz="1800" dirty="0" smtClean="0"/>
              <a:t>]</a:t>
            </a:r>
            <a:r>
              <a:rPr lang="en-US" altLang="zh-CN" sz="1800" dirty="0"/>
              <a:t> Y. He, J. Wang, L. Wang, Z. J. Chen, C. Yan, H. Yang, H. </a:t>
            </a:r>
            <a:r>
              <a:rPr lang="en-US" altLang="zh-CN" sz="1800" dirty="0" smtClean="0"/>
              <a:t>Tang, C</a:t>
            </a:r>
            <a:r>
              <a:rPr lang="en-US" altLang="zh-CN" sz="1800" dirty="0"/>
              <a:t>. Zhu, Q. Gong, Y. </a:t>
            </a:r>
            <a:r>
              <a:rPr lang="en-US" altLang="zh-CN" sz="1800" dirty="0" err="1"/>
              <a:t>Zang</a:t>
            </a:r>
            <a:r>
              <a:rPr lang="en-US" altLang="zh-CN" sz="1800" dirty="0"/>
              <a:t>, and A. C. Evans, “Uncovering </a:t>
            </a:r>
            <a:r>
              <a:rPr lang="en-US" altLang="zh-CN" sz="1800" dirty="0" smtClean="0"/>
              <a:t>intrinsic modular </a:t>
            </a:r>
            <a:r>
              <a:rPr lang="en-US" altLang="zh-CN" sz="1800" dirty="0"/>
              <a:t>organization of spontaneous brain activity in humans,” </a:t>
            </a:r>
            <a:r>
              <a:rPr lang="en-US" altLang="zh-CN" sz="1800" i="1" dirty="0" err="1" smtClean="0"/>
              <a:t>PLoS</a:t>
            </a:r>
            <a:r>
              <a:rPr lang="en-US" altLang="zh-CN" sz="1800" i="1" dirty="0"/>
              <a:t> </a:t>
            </a:r>
            <a:r>
              <a:rPr lang="it-IT" altLang="zh-CN" sz="1800" i="1" dirty="0" smtClean="0"/>
              <a:t>ONE</a:t>
            </a:r>
            <a:r>
              <a:rPr lang="it-IT" altLang="zh-CN" sz="1800" dirty="0"/>
              <a:t>, vol. 4, no. 4, p. e5226, 04 2009.</a:t>
            </a:r>
            <a:endParaRPr lang="zh-CN" altLang="zh-CN" sz="1800" dirty="0"/>
          </a:p>
          <a:p>
            <a:pPr algn="just"/>
            <a:r>
              <a:rPr lang="en-US" altLang="zh-CN" sz="1800" dirty="0"/>
              <a:t>[Pons 2006] P. Pons and M. </a:t>
            </a:r>
            <a:r>
              <a:rPr lang="en-US" altLang="zh-CN" sz="1800" dirty="0" err="1"/>
              <a:t>Latapy</a:t>
            </a:r>
            <a:r>
              <a:rPr lang="en-US" altLang="zh-CN" sz="1800" dirty="0"/>
              <a:t>, “Computing communities in large networks </a:t>
            </a:r>
            <a:r>
              <a:rPr lang="en-US" altLang="zh-CN" sz="1800" dirty="0" smtClean="0"/>
              <a:t>using random </a:t>
            </a:r>
            <a:r>
              <a:rPr lang="en-US" altLang="zh-CN" sz="1800" dirty="0"/>
              <a:t>walks,” </a:t>
            </a:r>
            <a:r>
              <a:rPr lang="en-US" altLang="zh-CN" sz="1800" i="1" dirty="0"/>
              <a:t>Journal of Graph Algorithms and Applications</a:t>
            </a:r>
            <a:r>
              <a:rPr lang="en-US" altLang="zh-CN" sz="1800" dirty="0"/>
              <a:t>, vol. </a:t>
            </a:r>
            <a:r>
              <a:rPr lang="en-US" altLang="zh-CN" sz="1800" dirty="0" smtClean="0"/>
              <a:t>10, no</a:t>
            </a:r>
            <a:r>
              <a:rPr lang="en-US" altLang="zh-CN" sz="1800" dirty="0"/>
              <a:t>. 2, pp. 191–218, 2006.</a:t>
            </a:r>
            <a:endParaRPr lang="zh-CN" altLang="zh-CN" sz="1800" dirty="0"/>
          </a:p>
          <a:p>
            <a:pPr algn="just"/>
            <a:r>
              <a:rPr lang="en-US" altLang="zh-CN" sz="1800" dirty="0" smtClean="0"/>
              <a:t>[</a:t>
            </a:r>
            <a:r>
              <a:rPr lang="en-US" altLang="zh-CN" sz="1800" dirty="0"/>
              <a:t>Newman 2006</a:t>
            </a:r>
            <a:r>
              <a:rPr lang="en-US" altLang="zh-CN" sz="1800" dirty="0" smtClean="0"/>
              <a:t>] M.E.J Newman</a:t>
            </a:r>
            <a:r>
              <a:rPr lang="en-US" altLang="zh-CN" sz="1800" dirty="0"/>
              <a:t>, </a:t>
            </a:r>
            <a:r>
              <a:rPr lang="en-US" altLang="zh-CN" sz="1800" dirty="0" smtClean="0"/>
              <a:t>“Modularity </a:t>
            </a:r>
            <a:r>
              <a:rPr lang="en-US" altLang="zh-CN" sz="1800" dirty="0"/>
              <a:t>and community structure in </a:t>
            </a:r>
            <a:r>
              <a:rPr lang="en-US" altLang="zh-CN" sz="1800" dirty="0" smtClean="0"/>
              <a:t>networks”, Proceedings </a:t>
            </a:r>
            <a:r>
              <a:rPr lang="en-US" altLang="zh-CN" sz="1800" dirty="0"/>
              <a:t>of the National Academy of </a:t>
            </a:r>
            <a:r>
              <a:rPr lang="en-US" altLang="zh-CN" sz="1800" dirty="0" smtClean="0"/>
              <a:t>Sciences, vol. 103, no.23, p. 8577, 2006. </a:t>
            </a:r>
            <a:endParaRPr lang="zh-CN" altLang="zh-CN" sz="1800" dirty="0"/>
          </a:p>
          <a:p>
            <a:pPr algn="just"/>
            <a:r>
              <a:rPr lang="en-US" altLang="zh-CN" sz="1800" dirty="0"/>
              <a:t>[</a:t>
            </a:r>
            <a:r>
              <a:rPr lang="en-US" altLang="zh-CN" sz="1800" dirty="0" err="1"/>
              <a:t>Venkataraman</a:t>
            </a:r>
            <a:r>
              <a:rPr lang="en-US" altLang="zh-CN" sz="1800" dirty="0"/>
              <a:t> 2000</a:t>
            </a:r>
            <a:r>
              <a:rPr lang="en-US" altLang="zh-CN" sz="1800" dirty="0" smtClean="0"/>
              <a:t>] </a:t>
            </a:r>
            <a:r>
              <a:rPr lang="en-US" altLang="zh-CN" sz="1800" dirty="0"/>
              <a:t>G. </a:t>
            </a:r>
            <a:r>
              <a:rPr lang="en-US" altLang="zh-CN" sz="1800" dirty="0" err="1"/>
              <a:t>Venkataraman</a:t>
            </a:r>
            <a:r>
              <a:rPr lang="en-US" altLang="zh-CN" sz="1800" dirty="0"/>
              <a:t>, S. </a:t>
            </a:r>
            <a:r>
              <a:rPr lang="en-US" altLang="zh-CN" sz="1800" dirty="0" err="1"/>
              <a:t>Sahni</a:t>
            </a:r>
            <a:r>
              <a:rPr lang="en-US" altLang="zh-CN" sz="1800" dirty="0"/>
              <a:t>, and S. </a:t>
            </a:r>
            <a:r>
              <a:rPr lang="en-US" altLang="zh-CN" sz="1800" dirty="0" err="1"/>
              <a:t>Mukhopadhyaya</a:t>
            </a:r>
            <a:r>
              <a:rPr lang="en-US" altLang="zh-CN" sz="1800" dirty="0"/>
              <a:t>, “A blocked </a:t>
            </a:r>
            <a:r>
              <a:rPr lang="en-US" altLang="zh-CN" sz="1800" dirty="0" err="1" smtClean="0"/>
              <a:t>allpairs</a:t>
            </a:r>
            <a:r>
              <a:rPr lang="en-US" altLang="zh-CN" sz="1800" dirty="0"/>
              <a:t> </a:t>
            </a:r>
            <a:r>
              <a:rPr lang="en-US" altLang="zh-CN" sz="1800" dirty="0" smtClean="0"/>
              <a:t>shortest-paths </a:t>
            </a:r>
            <a:r>
              <a:rPr lang="en-US" altLang="zh-CN" sz="1800" dirty="0"/>
              <a:t>algorithm,” in </a:t>
            </a:r>
            <a:r>
              <a:rPr lang="en-US" altLang="zh-CN" sz="1800" i="1" dirty="0"/>
              <a:t>Lecture Notes in Computer </a:t>
            </a:r>
            <a:r>
              <a:rPr lang="en-US" altLang="zh-CN" sz="1800" i="1" dirty="0" smtClean="0"/>
              <a:t>Science</a:t>
            </a:r>
            <a:r>
              <a:rPr lang="en-US" altLang="zh-CN" sz="1800" dirty="0" smtClean="0"/>
              <a:t>, 2000.</a:t>
            </a:r>
          </a:p>
        </p:txBody>
      </p:sp>
      <p:sp>
        <p:nvSpPr>
          <p:cNvPr id="4" name="灯片编号占位符 3"/>
          <p:cNvSpPr>
            <a:spLocks noGrp="1"/>
          </p:cNvSpPr>
          <p:nvPr>
            <p:ph type="sldNum" sz="quarter" idx="10"/>
          </p:nvPr>
        </p:nvSpPr>
        <p:spPr/>
        <p:txBody>
          <a:bodyPr/>
          <a:lstStyle/>
          <a:p>
            <a:fld id="{B7F05CB5-CFA1-49B7-BF35-E470197A8F4E}" type="slidenum">
              <a:rPr lang="zh-CN" altLang="en-US" smtClean="0"/>
              <a:t>40</a:t>
            </a:fld>
            <a:endParaRPr lang="zh-CN" altLang="en-US"/>
          </a:p>
        </p:txBody>
      </p:sp>
      <p:sp>
        <p:nvSpPr>
          <p:cNvPr id="5" name="标题 1"/>
          <p:cNvSpPr>
            <a:spLocks noGrp="1"/>
          </p:cNvSpPr>
          <p:nvPr>
            <p:ph type="title"/>
          </p:nvPr>
        </p:nvSpPr>
        <p:spPr>
          <a:xfrm>
            <a:off x="574675" y="260648"/>
            <a:ext cx="8001000" cy="684113"/>
          </a:xfrm>
        </p:spPr>
        <p:txBody>
          <a:bodyPr/>
          <a:lstStyle/>
          <a:p>
            <a:r>
              <a:rPr lang="en-US" altLang="zh-CN" dirty="0" smtClean="0"/>
              <a:t>Reference</a:t>
            </a:r>
            <a:endParaRPr lang="zh-CN" altLang="en-US" dirty="0"/>
          </a:p>
        </p:txBody>
      </p:sp>
    </p:spTree>
    <p:extLst>
      <p:ext uri="{BB962C8B-B14F-4D97-AF65-F5344CB8AC3E}">
        <p14:creationId xmlns:p14="http://schemas.microsoft.com/office/powerpoint/2010/main" val="238699288"/>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124743"/>
            <a:ext cx="8229600" cy="5256585"/>
          </a:xfrm>
        </p:spPr>
        <p:txBody>
          <a:bodyPr>
            <a:normAutofit lnSpcReduction="10000"/>
          </a:bodyPr>
          <a:lstStyle/>
          <a:p>
            <a:pPr algn="just"/>
            <a:r>
              <a:rPr lang="en-US" altLang="zh-CN" sz="1800" dirty="0"/>
              <a:t>[</a:t>
            </a:r>
            <a:r>
              <a:rPr lang="en-US" altLang="zh-CN" sz="1800" dirty="0" err="1"/>
              <a:t>Gembris</a:t>
            </a:r>
            <a:r>
              <a:rPr lang="en-US" altLang="zh-CN" sz="1800" dirty="0"/>
              <a:t> 2009] D. </a:t>
            </a:r>
            <a:r>
              <a:rPr lang="en-US" altLang="zh-CN" sz="1800" dirty="0" err="1"/>
              <a:t>Gembris</a:t>
            </a:r>
            <a:r>
              <a:rPr lang="en-US" altLang="zh-CN" sz="1800" dirty="0"/>
              <a:t>, and M. </a:t>
            </a:r>
            <a:r>
              <a:rPr lang="en-US" altLang="zh-CN" sz="1800" dirty="0" err="1"/>
              <a:t>Neeb</a:t>
            </a:r>
            <a:r>
              <a:rPr lang="en-US" altLang="zh-CN" sz="1800" dirty="0"/>
              <a:t>, and M. </a:t>
            </a:r>
            <a:r>
              <a:rPr lang="en-US" altLang="zh-CN" sz="1800" dirty="0" err="1"/>
              <a:t>Gipp</a:t>
            </a:r>
            <a:r>
              <a:rPr lang="en-US" altLang="zh-CN" sz="1800" dirty="0"/>
              <a:t>, and A. </a:t>
            </a:r>
            <a:r>
              <a:rPr lang="en-US" altLang="zh-CN" sz="1800" dirty="0" err="1"/>
              <a:t>Kugel</a:t>
            </a:r>
            <a:r>
              <a:rPr lang="en-US" altLang="zh-CN" sz="1800" dirty="0"/>
              <a:t>, and R. Manner, “Correlation analysis on GPU systems using NVIDIA’s CUDA”, </a:t>
            </a:r>
            <a:r>
              <a:rPr lang="en-US" altLang="zh-CN" sz="1800" i="1" dirty="0"/>
              <a:t>Journal of Real-Time Image Processing, </a:t>
            </a:r>
            <a:r>
              <a:rPr lang="en-US" altLang="zh-CN" sz="1800" dirty="0"/>
              <a:t>p. </a:t>
            </a:r>
            <a:r>
              <a:rPr lang="en-US" altLang="zh-CN" sz="1800" dirty="0" smtClean="0"/>
              <a:t>1-6</a:t>
            </a:r>
          </a:p>
          <a:p>
            <a:pPr algn="just"/>
            <a:r>
              <a:rPr lang="en-US" altLang="zh-CN" sz="1800" dirty="0" smtClean="0"/>
              <a:t>[</a:t>
            </a:r>
            <a:r>
              <a:rPr lang="en-US" altLang="zh-CN" sz="1800" dirty="0"/>
              <a:t>Katz 2008] G.J. Katz, and </a:t>
            </a:r>
            <a:r>
              <a:rPr lang="en-US" altLang="zh-CN" sz="1800" dirty="0" err="1"/>
              <a:t>Jr</a:t>
            </a:r>
            <a:r>
              <a:rPr lang="en-US" altLang="zh-CN" sz="1800" dirty="0"/>
              <a:t>, J.T. </a:t>
            </a:r>
            <a:r>
              <a:rPr lang="en-US" altLang="zh-CN" sz="1800" dirty="0" err="1"/>
              <a:t>Kider</a:t>
            </a:r>
            <a:r>
              <a:rPr lang="en-US" altLang="zh-CN" sz="1800" dirty="0"/>
              <a:t>, “All-pairs shortest-paths for large graphs on the GPU”, </a:t>
            </a:r>
            <a:r>
              <a:rPr lang="en-US" altLang="zh-CN" sz="1800" i="1" dirty="0"/>
              <a:t>Proceedings of the 23rd ACM SIGGRAPH/EUROGRAPHICS symposium on Graphics hardware,</a:t>
            </a:r>
            <a:r>
              <a:rPr lang="en-US" altLang="zh-CN" sz="1800" dirty="0"/>
              <a:t> p</a:t>
            </a:r>
            <a:r>
              <a:rPr lang="en-US" altLang="zh-CN" sz="1800" i="1" dirty="0"/>
              <a:t>. </a:t>
            </a:r>
            <a:r>
              <a:rPr lang="en-US" altLang="zh-CN" sz="1800" dirty="0"/>
              <a:t>47—55, 2008</a:t>
            </a:r>
            <a:r>
              <a:rPr lang="en-US" altLang="zh-CN" sz="1800" dirty="0" smtClean="0"/>
              <a:t>.</a:t>
            </a:r>
          </a:p>
          <a:p>
            <a:pPr algn="just"/>
            <a:r>
              <a:rPr lang="en-US" altLang="zh-CN" sz="1800" dirty="0" smtClean="0"/>
              <a:t>[Newman </a:t>
            </a:r>
            <a:r>
              <a:rPr lang="en-US" altLang="zh-CN" sz="1800" dirty="0"/>
              <a:t>2004]</a:t>
            </a:r>
            <a:r>
              <a:rPr lang="zh-CN" altLang="zh-CN" sz="1800" dirty="0"/>
              <a:t> </a:t>
            </a:r>
            <a:r>
              <a:rPr lang="en-US" altLang="zh-CN" sz="1800" dirty="0"/>
              <a:t>M. E. J. Newman, “Fast algorithm for detecting community structure in networks,” </a:t>
            </a:r>
            <a:r>
              <a:rPr lang="en-US" altLang="zh-CN" sz="1800" i="1" dirty="0"/>
              <a:t>Phys. Rev. E</a:t>
            </a:r>
            <a:r>
              <a:rPr lang="en-US" altLang="zh-CN" sz="1800" dirty="0"/>
              <a:t>, vol. 69, no. 6, p. 066133, Jun </a:t>
            </a:r>
            <a:r>
              <a:rPr lang="en-US" altLang="zh-CN" sz="1800" dirty="0" smtClean="0"/>
              <a:t>2004.</a:t>
            </a:r>
          </a:p>
          <a:p>
            <a:pPr marL="469900" lvl="1" indent="-469900" algn="just">
              <a:buClr>
                <a:schemeClr val="tx2"/>
              </a:buClr>
              <a:buSzTx/>
              <a:buFont typeface="Wingdings" pitchFamily="2" charset="2"/>
              <a:buChar char="Ø"/>
            </a:pPr>
            <a:r>
              <a:rPr lang="en-US" altLang="zh-CN" sz="1800" dirty="0"/>
              <a:t>[Honey 2010] C. J. Honey, and J. P. </a:t>
            </a:r>
            <a:r>
              <a:rPr lang="en-US" altLang="zh-CN" sz="1800" dirty="0" err="1"/>
              <a:t>Thivierge</a:t>
            </a:r>
            <a:r>
              <a:rPr lang="en-US" altLang="zh-CN" sz="1800" dirty="0"/>
              <a:t>, and O. </a:t>
            </a:r>
            <a:r>
              <a:rPr lang="en-US" altLang="zh-CN" sz="1800" dirty="0" err="1"/>
              <a:t>Sporns</a:t>
            </a:r>
            <a:r>
              <a:rPr lang="en-US" altLang="zh-CN" sz="1800" dirty="0"/>
              <a:t>, “Can structure predict function in the human brain?”, </a:t>
            </a:r>
            <a:r>
              <a:rPr lang="en-US" altLang="zh-CN" sz="1800" i="1" dirty="0" err="1"/>
              <a:t>NeuroImage</a:t>
            </a:r>
            <a:r>
              <a:rPr lang="en-US" altLang="zh-CN" sz="1800" dirty="0"/>
              <a:t>, vol. 52, no. 3, p. 766--776, 2010</a:t>
            </a:r>
            <a:r>
              <a:rPr lang="en-US" altLang="zh-CN" sz="1800" dirty="0" smtClean="0"/>
              <a:t>.</a:t>
            </a:r>
            <a:endParaRPr lang="en-US" altLang="zh-CN" sz="1800" i="1" dirty="0"/>
          </a:p>
          <a:p>
            <a:pPr algn="just"/>
            <a:r>
              <a:rPr lang="en-US" altLang="zh-CN" sz="1800" dirty="0" smtClean="0"/>
              <a:t>[</a:t>
            </a:r>
            <a:r>
              <a:rPr lang="en-US" altLang="zh-CN" sz="1800" dirty="0"/>
              <a:t>He 2008] Y. He, Z. Chen, and A. Evans, Structural Insights into Aberrant Topological Patterns </a:t>
            </a:r>
            <a:r>
              <a:rPr lang="en-US" altLang="zh-CN" sz="1800" dirty="0" smtClean="0"/>
              <a:t>of Large-Scale </a:t>
            </a:r>
            <a:r>
              <a:rPr lang="en-US" altLang="zh-CN" sz="1800" dirty="0"/>
              <a:t>Cortical Networks in Alzheimer’s </a:t>
            </a:r>
            <a:r>
              <a:rPr lang="en-US" altLang="zh-CN" sz="1800" dirty="0" smtClean="0"/>
              <a:t>Disease, </a:t>
            </a:r>
            <a:r>
              <a:rPr lang="en-US" altLang="zh-CN" sz="1800" i="1" dirty="0"/>
              <a:t>The Journal of </a:t>
            </a:r>
            <a:r>
              <a:rPr lang="en-US" altLang="zh-CN" sz="1800" i="1" dirty="0" smtClean="0"/>
              <a:t>Neuroscience</a:t>
            </a:r>
            <a:r>
              <a:rPr lang="en-US" altLang="zh-CN" sz="1800" dirty="0" smtClean="0"/>
              <a:t>, vol.28, no.18, p. 4756—4766, 2008</a:t>
            </a:r>
          </a:p>
          <a:p>
            <a:pPr algn="just"/>
            <a:r>
              <a:rPr lang="en-US" altLang="zh-CN" sz="1800" dirty="0"/>
              <a:t>[Bassett 2008] </a:t>
            </a:r>
            <a:r>
              <a:rPr lang="en-US" altLang="zh-CN" sz="1800" dirty="0" err="1"/>
              <a:t>D.S.Bassett</a:t>
            </a:r>
            <a:r>
              <a:rPr lang="en-US" altLang="zh-CN" sz="1800" dirty="0"/>
              <a:t>, </a:t>
            </a:r>
            <a:r>
              <a:rPr lang="en-US" altLang="zh-CN" sz="1800" dirty="0" err="1"/>
              <a:t>E.Bullmore</a:t>
            </a:r>
            <a:r>
              <a:rPr lang="en-US" altLang="zh-CN" sz="1800" dirty="0"/>
              <a:t>,  </a:t>
            </a:r>
            <a:r>
              <a:rPr lang="en-US" altLang="zh-CN" sz="1800" dirty="0" err="1"/>
              <a:t>B.A.Verchinski</a:t>
            </a:r>
            <a:r>
              <a:rPr lang="en-US" altLang="zh-CN" sz="1800" dirty="0"/>
              <a:t>, V.S. </a:t>
            </a:r>
            <a:r>
              <a:rPr lang="en-US" altLang="zh-CN" sz="1800" dirty="0" err="1"/>
              <a:t>Mattay</a:t>
            </a:r>
            <a:r>
              <a:rPr lang="en-US" altLang="zh-CN" sz="1800" dirty="0"/>
              <a:t>, </a:t>
            </a:r>
            <a:r>
              <a:rPr lang="en-US" altLang="zh-CN" sz="1800" dirty="0" err="1"/>
              <a:t>D.R.Weinberger</a:t>
            </a:r>
            <a:r>
              <a:rPr lang="en-US" altLang="zh-CN" sz="1800" dirty="0"/>
              <a:t>, and </a:t>
            </a:r>
            <a:r>
              <a:rPr lang="en-US" altLang="zh-CN" sz="1800" dirty="0" err="1" smtClean="0"/>
              <a:t>A.Meyer-Lindenberg</a:t>
            </a:r>
            <a:r>
              <a:rPr lang="en-US" altLang="zh-CN" sz="1800" dirty="0" smtClean="0"/>
              <a:t>, </a:t>
            </a:r>
            <a:r>
              <a:rPr lang="en-US" altLang="zh-CN" sz="1800" dirty="0"/>
              <a:t>Hierarchical Organization of Human Cortical Networks in Health and </a:t>
            </a:r>
            <a:r>
              <a:rPr lang="en-US" altLang="zh-CN" sz="1800" dirty="0" smtClean="0"/>
              <a:t>Schizophrenia, </a:t>
            </a:r>
            <a:r>
              <a:rPr lang="en-US" altLang="zh-CN" sz="1800" i="1" dirty="0"/>
              <a:t>The Journal of Neuroscience</a:t>
            </a:r>
            <a:r>
              <a:rPr lang="en-US" altLang="zh-CN" sz="1800" dirty="0"/>
              <a:t>, vol.28, </a:t>
            </a:r>
            <a:r>
              <a:rPr lang="en-US" altLang="zh-CN" sz="1800" dirty="0" smtClean="0"/>
              <a:t>no.37, </a:t>
            </a:r>
            <a:r>
              <a:rPr lang="en-US" altLang="zh-CN" sz="1800" dirty="0"/>
              <a:t>p. </a:t>
            </a:r>
            <a:r>
              <a:rPr lang="en-US" altLang="zh-CN" sz="1800" dirty="0" smtClean="0"/>
              <a:t>9239—9248, </a:t>
            </a:r>
            <a:r>
              <a:rPr lang="en-US" altLang="zh-CN" sz="1800" dirty="0"/>
              <a:t>2008</a:t>
            </a:r>
          </a:p>
          <a:p>
            <a:pPr algn="just"/>
            <a:endParaRPr lang="en-US" altLang="zh-CN" sz="1800" dirty="0"/>
          </a:p>
        </p:txBody>
      </p:sp>
      <p:sp>
        <p:nvSpPr>
          <p:cNvPr id="4" name="灯片编号占位符 3"/>
          <p:cNvSpPr>
            <a:spLocks noGrp="1"/>
          </p:cNvSpPr>
          <p:nvPr>
            <p:ph type="sldNum" sz="quarter" idx="10"/>
          </p:nvPr>
        </p:nvSpPr>
        <p:spPr/>
        <p:txBody>
          <a:bodyPr/>
          <a:lstStyle/>
          <a:p>
            <a:fld id="{B7F05CB5-CFA1-49B7-BF35-E470197A8F4E}" type="slidenum">
              <a:rPr lang="zh-CN" altLang="en-US" smtClean="0"/>
              <a:t>41</a:t>
            </a:fld>
            <a:endParaRPr lang="zh-CN" altLang="en-US"/>
          </a:p>
        </p:txBody>
      </p:sp>
      <p:sp>
        <p:nvSpPr>
          <p:cNvPr id="5" name="标题 1"/>
          <p:cNvSpPr>
            <a:spLocks noGrp="1"/>
          </p:cNvSpPr>
          <p:nvPr>
            <p:ph type="title"/>
          </p:nvPr>
        </p:nvSpPr>
        <p:spPr>
          <a:xfrm>
            <a:off x="574675" y="260648"/>
            <a:ext cx="8001000" cy="684113"/>
          </a:xfrm>
        </p:spPr>
        <p:txBody>
          <a:bodyPr/>
          <a:lstStyle/>
          <a:p>
            <a:r>
              <a:rPr lang="en-US" altLang="zh-CN" dirty="0" smtClean="0"/>
              <a:t>Reference</a:t>
            </a:r>
            <a:endParaRPr lang="zh-CN" altLang="en-US" dirty="0"/>
          </a:p>
        </p:txBody>
      </p:sp>
    </p:spTree>
    <p:extLst>
      <p:ext uri="{BB962C8B-B14F-4D97-AF65-F5344CB8AC3E}">
        <p14:creationId xmlns:p14="http://schemas.microsoft.com/office/powerpoint/2010/main" val="4192967615"/>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BACKUP </a:t>
            </a:r>
            <a:endParaRPr lang="zh-CN" altLang="en-US" dirty="0"/>
          </a:p>
        </p:txBody>
      </p:sp>
      <p:sp>
        <p:nvSpPr>
          <p:cNvPr id="3" name="文本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F05CB5-CFA1-49B7-BF35-E470197A8F4E}" type="slidenum">
              <a:rPr lang="zh-CN" altLang="en-US" smtClean="0"/>
              <a:t>42</a:t>
            </a:fld>
            <a:endParaRPr lang="zh-CN" altLang="en-US"/>
          </a:p>
        </p:txBody>
      </p:sp>
    </p:spTree>
    <p:extLst>
      <p:ext uri="{BB962C8B-B14F-4D97-AF65-F5344CB8AC3E}">
        <p14:creationId xmlns:p14="http://schemas.microsoft.com/office/powerpoint/2010/main" val="2767543719"/>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t>GPU-based probabilistic fiber </a:t>
            </a:r>
            <a:r>
              <a:rPr lang="en-US" altLang="zh-CN" sz="3200" dirty="0" err="1"/>
              <a:t>tractography</a:t>
            </a:r>
            <a:endParaRPr lang="zh-CN" altLang="en-US" sz="3200" dirty="0"/>
          </a:p>
        </p:txBody>
      </p:sp>
      <p:sp>
        <p:nvSpPr>
          <p:cNvPr id="3" name="内容占位符 2"/>
          <p:cNvSpPr>
            <a:spLocks noGrp="1"/>
          </p:cNvSpPr>
          <p:nvPr>
            <p:ph idx="1"/>
          </p:nvPr>
        </p:nvSpPr>
        <p:spPr>
          <a:xfrm>
            <a:off x="566738" y="1123603"/>
            <a:ext cx="8001000" cy="5257725"/>
          </a:xfrm>
        </p:spPr>
        <p:txBody>
          <a:bodyPr/>
          <a:lstStyle/>
          <a:p>
            <a:r>
              <a:rPr lang="en-US" altLang="zh-CN" sz="2400" dirty="0"/>
              <a:t>Diffusion Tensor Magnetic Resonance Imaging</a:t>
            </a:r>
          </a:p>
          <a:p>
            <a:pPr lvl="1"/>
            <a:r>
              <a:rPr lang="en-US" altLang="zh-CN" sz="2000" dirty="0"/>
              <a:t>Non-invasive measurement of the diffusion in vivo</a:t>
            </a:r>
          </a:p>
          <a:p>
            <a:r>
              <a:rPr lang="en-US" altLang="zh-CN" sz="2400" dirty="0"/>
              <a:t>Fiber </a:t>
            </a:r>
            <a:r>
              <a:rPr lang="en-US" altLang="zh-CN" sz="2400" dirty="0" err="1" smtClean="0"/>
              <a:t>tractography</a:t>
            </a:r>
            <a:endParaRPr lang="en-US" altLang="zh-CN" sz="2400" dirty="0"/>
          </a:p>
          <a:p>
            <a:pPr lvl="1"/>
            <a:r>
              <a:rPr lang="en-US" altLang="zh-CN" sz="2000" dirty="0"/>
              <a:t>Reconstructing fiber bundles in </a:t>
            </a:r>
            <a:r>
              <a:rPr lang="en-US" altLang="zh-CN" sz="2000" dirty="0" smtClean="0"/>
              <a:t>the human </a:t>
            </a:r>
            <a:r>
              <a:rPr lang="en-US" altLang="zh-CN" sz="2000" dirty="0"/>
              <a:t>brain</a:t>
            </a:r>
          </a:p>
          <a:p>
            <a:r>
              <a:rPr lang="en-US" altLang="zh-CN" sz="2400" dirty="0" smtClean="0"/>
              <a:t>Significance</a:t>
            </a:r>
            <a:endParaRPr lang="en-US" altLang="zh-CN" sz="2400" dirty="0"/>
          </a:p>
          <a:p>
            <a:pPr lvl="1"/>
            <a:r>
              <a:rPr lang="en-US" altLang="zh-CN" sz="2000" dirty="0"/>
              <a:t>Human </a:t>
            </a:r>
            <a:r>
              <a:rPr lang="en-US" altLang="zh-CN" sz="2000" dirty="0" err="1"/>
              <a:t>connectome</a:t>
            </a:r>
            <a:endParaRPr lang="en-US" altLang="zh-CN" sz="2000" dirty="0"/>
          </a:p>
          <a:p>
            <a:pPr lvl="1"/>
            <a:r>
              <a:rPr lang="en-US" altLang="zh-CN" sz="2000" dirty="0"/>
              <a:t>Surgical planning, neurological disorders diagnosis</a:t>
            </a:r>
          </a:p>
          <a:p>
            <a:r>
              <a:rPr lang="en-US" altLang="zh-CN" sz="2400" dirty="0"/>
              <a:t>Probabilistic vs. </a:t>
            </a:r>
            <a:r>
              <a:rPr lang="en-US" altLang="zh-CN" sz="2400" dirty="0" smtClean="0"/>
              <a:t>deterministic</a:t>
            </a:r>
            <a:endParaRPr lang="en-US" altLang="zh-CN" sz="2400" dirty="0"/>
          </a:p>
          <a:p>
            <a:pPr lvl="1"/>
            <a:r>
              <a:rPr lang="en-US" altLang="zh-CN" sz="2000" dirty="0"/>
              <a:t>Robust to noise</a:t>
            </a:r>
          </a:p>
          <a:p>
            <a:pPr lvl="1"/>
            <a:r>
              <a:rPr lang="en-US" altLang="zh-CN" sz="2000" dirty="0"/>
              <a:t>Handle the presence of fiber crossings, bifurcations</a:t>
            </a:r>
          </a:p>
          <a:p>
            <a:pPr lvl="1"/>
            <a:r>
              <a:rPr lang="en-US" altLang="zh-CN" sz="2000" dirty="0"/>
              <a:t>Providing </a:t>
            </a:r>
            <a:r>
              <a:rPr lang="en-US" altLang="zh-CN" sz="2000" dirty="0" smtClean="0"/>
              <a:t>confidenc</a:t>
            </a:r>
            <a:r>
              <a:rPr lang="en-US" altLang="zh-CN" sz="2000" dirty="0"/>
              <a:t>e</a:t>
            </a:r>
            <a:endParaRPr lang="en-US" altLang="zh-CN" sz="2000" dirty="0" smtClean="0"/>
          </a:p>
        </p:txBody>
      </p:sp>
      <p:sp>
        <p:nvSpPr>
          <p:cNvPr id="4" name="灯片编号占位符 3"/>
          <p:cNvSpPr>
            <a:spLocks noGrp="1"/>
          </p:cNvSpPr>
          <p:nvPr>
            <p:ph type="sldNum" sz="quarter" idx="10"/>
          </p:nvPr>
        </p:nvSpPr>
        <p:spPr/>
        <p:txBody>
          <a:bodyPr/>
          <a:lstStyle/>
          <a:p>
            <a:fld id="{B7F05CB5-CFA1-49B7-BF35-E470197A8F4E}" type="slidenum">
              <a:rPr lang="zh-CN" altLang="en-US" smtClean="0"/>
              <a:t>43</a:t>
            </a:fld>
            <a:endParaRPr lang="zh-CN" altLang="en-US"/>
          </a:p>
        </p:txBody>
      </p:sp>
    </p:spTree>
    <p:extLst>
      <p:ext uri="{BB962C8B-B14F-4D97-AF65-F5344CB8AC3E}">
        <p14:creationId xmlns:p14="http://schemas.microsoft.com/office/powerpoint/2010/main" val="1310654146"/>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GPU-based </a:t>
            </a:r>
            <a:r>
              <a:rPr lang="en-US" altLang="zh-CN" dirty="0" smtClean="0"/>
              <a:t>probabilistic fiber </a:t>
            </a:r>
            <a:r>
              <a:rPr lang="en-US" altLang="zh-CN" dirty="0" err="1"/>
              <a:t>tractography</a:t>
            </a:r>
            <a:endParaRPr lang="zh-CN" altLang="en-US" dirty="0"/>
          </a:p>
        </p:txBody>
      </p:sp>
      <p:sp>
        <p:nvSpPr>
          <p:cNvPr id="3" name="内容占位符 2"/>
          <p:cNvSpPr>
            <a:spLocks noGrp="1"/>
          </p:cNvSpPr>
          <p:nvPr>
            <p:ph idx="1"/>
          </p:nvPr>
        </p:nvSpPr>
        <p:spPr/>
        <p:txBody>
          <a:bodyPr>
            <a:normAutofit/>
          </a:bodyPr>
          <a:lstStyle/>
          <a:p>
            <a:r>
              <a:rPr lang="en-US" altLang="zh-CN" dirty="0"/>
              <a:t>Local Parameter Estimation</a:t>
            </a:r>
          </a:p>
          <a:p>
            <a:pPr lvl="1"/>
            <a:r>
              <a:rPr lang="en-US" altLang="zh-CN" dirty="0"/>
              <a:t>P(parameters | parameterized model, data)</a:t>
            </a:r>
          </a:p>
          <a:p>
            <a:pPr lvl="1"/>
            <a:r>
              <a:rPr lang="en-US" altLang="zh-CN" dirty="0"/>
              <a:t>Markov-Chain Monte Carlo sampling </a:t>
            </a:r>
          </a:p>
          <a:p>
            <a:r>
              <a:rPr lang="en-US" altLang="zh-CN" dirty="0"/>
              <a:t>Global Connectivity Estimation</a:t>
            </a:r>
          </a:p>
          <a:p>
            <a:pPr lvl="1"/>
            <a:r>
              <a:rPr lang="en-US" altLang="zh-CN" dirty="0"/>
              <a:t>Probabilistic Streamlining</a:t>
            </a:r>
          </a:p>
          <a:p>
            <a:r>
              <a:rPr lang="en-US" altLang="zh-CN" dirty="0"/>
              <a:t>Need </a:t>
            </a:r>
            <a:r>
              <a:rPr lang="en-US" altLang="zh-CN" dirty="0" smtClean="0"/>
              <a:t>for speed</a:t>
            </a:r>
            <a:endParaRPr lang="en-US" altLang="zh-CN" dirty="0"/>
          </a:p>
          <a:p>
            <a:pPr lvl="1"/>
            <a:r>
              <a:rPr lang="en-US" altLang="zh-CN" dirty="0"/>
              <a:t>High spatial/regular resolution</a:t>
            </a:r>
          </a:p>
          <a:p>
            <a:pPr lvl="1"/>
            <a:r>
              <a:rPr lang="en-US" altLang="zh-CN" dirty="0"/>
              <a:t>Large samples</a:t>
            </a:r>
          </a:p>
          <a:p>
            <a:pPr lvl="1"/>
            <a:r>
              <a:rPr lang="en-US" altLang="zh-CN" dirty="0"/>
              <a:t>Changing empirical parameters/preprocessing)</a:t>
            </a:r>
          </a:p>
          <a:p>
            <a:endParaRPr lang="zh-CN" altLang="en-US" dirty="0"/>
          </a:p>
        </p:txBody>
      </p:sp>
      <p:sp>
        <p:nvSpPr>
          <p:cNvPr id="4" name="灯片编号占位符 3"/>
          <p:cNvSpPr>
            <a:spLocks noGrp="1"/>
          </p:cNvSpPr>
          <p:nvPr>
            <p:ph type="sldNum" sz="quarter" idx="10"/>
          </p:nvPr>
        </p:nvSpPr>
        <p:spPr/>
        <p:txBody>
          <a:bodyPr/>
          <a:lstStyle/>
          <a:p>
            <a:fld id="{B7F05CB5-CFA1-49B7-BF35-E470197A8F4E}" type="slidenum">
              <a:rPr lang="zh-CN" altLang="en-US" smtClean="0"/>
              <a:t>44</a:t>
            </a:fld>
            <a:endParaRPr lang="zh-CN" altLang="en-US"/>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8881" y="1772816"/>
            <a:ext cx="3312368" cy="400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827260"/>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MCMC sampling: 120x speedup</a:t>
            </a:r>
          </a:p>
          <a:p>
            <a:r>
              <a:rPr lang="en-US" altLang="zh-CN" dirty="0" smtClean="0"/>
              <a:t>Probabilistic streamlining: 50x speedup</a:t>
            </a:r>
            <a:endParaRPr lang="zh-CN" altLang="en-US" dirty="0"/>
          </a:p>
        </p:txBody>
      </p:sp>
      <p:sp>
        <p:nvSpPr>
          <p:cNvPr id="4" name="灯片编号占位符 3"/>
          <p:cNvSpPr>
            <a:spLocks noGrp="1"/>
          </p:cNvSpPr>
          <p:nvPr>
            <p:ph type="sldNum" sz="quarter" idx="10"/>
          </p:nvPr>
        </p:nvSpPr>
        <p:spPr/>
        <p:txBody>
          <a:bodyPr/>
          <a:lstStyle/>
          <a:p>
            <a:fld id="{B7F05CB5-CFA1-49B7-BF35-E470197A8F4E}" type="slidenum">
              <a:rPr lang="zh-CN" altLang="en-US" smtClean="0"/>
              <a:t>45</a:t>
            </a:fld>
            <a:endParaRPr lang="zh-CN" alt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307785"/>
            <a:ext cx="4824536" cy="376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标题 4"/>
          <p:cNvSpPr>
            <a:spLocks noGrp="1"/>
          </p:cNvSpPr>
          <p:nvPr>
            <p:ph type="title"/>
          </p:nvPr>
        </p:nvSpPr>
        <p:spPr/>
        <p:txBody>
          <a:bodyPr/>
          <a:lstStyle/>
          <a:p>
            <a:r>
              <a:rPr lang="en-US" altLang="zh-CN" sz="3200" dirty="0"/>
              <a:t>GPU-based probabilistic fiber </a:t>
            </a:r>
            <a:r>
              <a:rPr lang="en-US" altLang="zh-CN" sz="3200" dirty="0" err="1"/>
              <a:t>tractography</a:t>
            </a:r>
            <a:endParaRPr lang="zh-CN" altLang="en-US" sz="3200" dirty="0"/>
          </a:p>
        </p:txBody>
      </p:sp>
    </p:spTree>
    <p:extLst>
      <p:ext uri="{BB962C8B-B14F-4D97-AF65-F5344CB8AC3E}">
        <p14:creationId xmlns:p14="http://schemas.microsoft.com/office/powerpoint/2010/main" val="3094641204"/>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GPU-based probabilistic fiber </a:t>
            </a:r>
            <a:r>
              <a:rPr lang="en-US" altLang="zh-CN" dirty="0" err="1" smtClean="0"/>
              <a:t>tractography</a:t>
            </a:r>
            <a:endParaRPr lang="zh-CN" altLang="en-US" dirty="0"/>
          </a:p>
        </p:txBody>
      </p:sp>
      <p:sp>
        <p:nvSpPr>
          <p:cNvPr id="3" name="内容占位符 2"/>
          <p:cNvSpPr>
            <a:spLocks noGrp="1"/>
          </p:cNvSpPr>
          <p:nvPr>
            <p:ph idx="1"/>
          </p:nvPr>
        </p:nvSpPr>
        <p:spPr/>
        <p:txBody>
          <a:bodyPr/>
          <a:lstStyle/>
          <a:p>
            <a:r>
              <a:rPr lang="en-US" altLang="zh-CN" dirty="0" smtClean="0"/>
              <a:t>Reconstructed fiber pathways</a:t>
            </a:r>
            <a:endParaRPr lang="zh-CN" altLang="en-US" dirty="0"/>
          </a:p>
        </p:txBody>
      </p:sp>
      <p:sp>
        <p:nvSpPr>
          <p:cNvPr id="4" name="灯片编号占位符 3"/>
          <p:cNvSpPr>
            <a:spLocks noGrp="1"/>
          </p:cNvSpPr>
          <p:nvPr>
            <p:ph type="sldNum" sz="quarter" idx="10"/>
          </p:nvPr>
        </p:nvSpPr>
        <p:spPr/>
        <p:txBody>
          <a:bodyPr/>
          <a:lstStyle/>
          <a:p>
            <a:fld id="{B7F05CB5-CFA1-49B7-BF35-E470197A8F4E}" type="slidenum">
              <a:rPr lang="zh-CN" altLang="en-US" smtClean="0"/>
              <a:t>46</a:t>
            </a:fld>
            <a:endParaRPr lang="zh-CN" alt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211338"/>
            <a:ext cx="5760640" cy="358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7164288" y="1556792"/>
            <a:ext cx="1835696" cy="4047549"/>
            <a:chOff x="7164288" y="1556792"/>
            <a:chExt cx="1835696" cy="4047549"/>
          </a:xfrm>
        </p:grpSpPr>
        <p:pic>
          <p:nvPicPr>
            <p:cNvPr id="3074" name="Picture 2" descr="https://www.medical.siemens.com/siemens/en_GLOBAL/gg_mr_FBAs/images/option_images/Applications/DTI/01_Head_DTI_Fibertracking_ig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1556792"/>
              <a:ext cx="1835696" cy="18356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164288" y="3573016"/>
              <a:ext cx="1800200" cy="2031325"/>
            </a:xfrm>
            <a:prstGeom prst="rect">
              <a:avLst/>
            </a:prstGeom>
          </p:spPr>
          <p:txBody>
            <a:bodyPr wrap="square">
              <a:spAutoFit/>
            </a:bodyPr>
            <a:lstStyle/>
            <a:p>
              <a:r>
                <a:rPr lang="en-US" dirty="0"/>
                <a:t>https://</a:t>
              </a:r>
              <a:r>
                <a:rPr lang="en-US" dirty="0" smtClean="0"/>
                <a:t>www.medical.siemens.com/siemens/en_GLOBAL/gg_mr_FBAs/images/option_images/Applications/DTI</a:t>
              </a:r>
              <a:endParaRPr lang="en-US" dirty="0"/>
            </a:p>
          </p:txBody>
        </p:sp>
      </p:grpSp>
      <p:grpSp>
        <p:nvGrpSpPr>
          <p:cNvPr id="9" name="组合 8"/>
          <p:cNvGrpSpPr/>
          <p:nvPr/>
        </p:nvGrpSpPr>
        <p:grpSpPr>
          <a:xfrm>
            <a:off x="3131840" y="1696644"/>
            <a:ext cx="4330675" cy="953824"/>
            <a:chOff x="3131840" y="1696644"/>
            <a:chExt cx="4330675" cy="953824"/>
          </a:xfrm>
        </p:grpSpPr>
        <p:sp>
          <p:nvSpPr>
            <p:cNvPr id="7" name="矩形 6"/>
            <p:cNvSpPr/>
            <p:nvPr/>
          </p:nvSpPr>
          <p:spPr>
            <a:xfrm>
              <a:off x="3131840" y="1696644"/>
              <a:ext cx="2629246"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en-US" altLang="zh-CN" sz="2400" b="1" dirty="0">
                  <a:latin typeface="Arial" pitchFamily="34" charset="0"/>
                  <a:cs typeface="Arial" pitchFamily="34" charset="0"/>
                </a:rPr>
                <a:t>corpus callosum</a:t>
              </a:r>
              <a:endParaRPr lang="zh-CN" altLang="en-US" sz="2400" b="1" dirty="0">
                <a:latin typeface="Arial" pitchFamily="34" charset="0"/>
                <a:cs typeface="Arial" pitchFamily="34" charset="0"/>
              </a:endParaRPr>
            </a:p>
          </p:txBody>
        </p:sp>
        <p:sp>
          <p:nvSpPr>
            <p:cNvPr id="8" name="右箭头 7"/>
            <p:cNvSpPr/>
            <p:nvPr/>
          </p:nvSpPr>
          <p:spPr bwMode="auto">
            <a:xfrm rot="521949">
              <a:off x="5723755" y="1989080"/>
              <a:ext cx="1738760" cy="127318"/>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Verdana" pitchFamily="34" charset="0"/>
              </a:endParaRPr>
            </a:p>
          </p:txBody>
        </p:sp>
        <p:sp>
          <p:nvSpPr>
            <p:cNvPr id="11" name="右箭头 10"/>
            <p:cNvSpPr/>
            <p:nvPr/>
          </p:nvSpPr>
          <p:spPr bwMode="auto">
            <a:xfrm rot="8259078">
              <a:off x="3188444" y="2502344"/>
              <a:ext cx="1368152" cy="148124"/>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Verdana" pitchFamily="34" charset="0"/>
              </a:endParaRPr>
            </a:p>
          </p:txBody>
        </p:sp>
      </p:grpSp>
    </p:spTree>
    <p:extLst>
      <p:ext uri="{BB962C8B-B14F-4D97-AF65-F5344CB8AC3E}">
        <p14:creationId xmlns:p14="http://schemas.microsoft.com/office/powerpoint/2010/main" val="1438584618"/>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05CB5-CFA1-49B7-BF35-E470197A8F4E}" type="slidenum">
              <a:rPr lang="zh-CN" altLang="en-US" smtClean="0"/>
              <a:t>47</a:t>
            </a:fld>
            <a:endParaRPr lang="zh-CN" altLang="en-US"/>
          </a:p>
        </p:txBody>
      </p:sp>
      <p:pic>
        <p:nvPicPr>
          <p:cNvPr id="1026" name="Picture 2" descr="C:\Users\T420\Desktop\iccad\nihms203706f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6632"/>
            <a:ext cx="593725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241454"/>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66472" name="Group 40"/>
          <p:cNvGrpSpPr>
            <a:grpSpLocks/>
          </p:cNvGrpSpPr>
          <p:nvPr/>
        </p:nvGrpSpPr>
        <p:grpSpPr bwMode="auto">
          <a:xfrm>
            <a:off x="33338" y="715963"/>
            <a:ext cx="9110662" cy="6503987"/>
            <a:chOff x="42" y="97"/>
            <a:chExt cx="5739" cy="4491"/>
          </a:xfrm>
        </p:grpSpPr>
        <p:pic>
          <p:nvPicPr>
            <p:cNvPr id="2066434" name="Picture 2" descr="ch2bet0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 y="291"/>
              <a:ext cx="736" cy="836"/>
            </a:xfrm>
            <a:prstGeom prst="rect">
              <a:avLst/>
            </a:prstGeom>
            <a:noFill/>
            <a:ln w="25400">
              <a:solidFill>
                <a:srgbClr val="008080"/>
              </a:solidFill>
              <a:miter lim="800000"/>
              <a:headEnd/>
              <a:tailEnd/>
            </a:ln>
            <a:extLst>
              <a:ext uri="{909E8E84-426E-40DD-AFC4-6F175D3DCCD1}">
                <a14:hiddenFill xmlns:a14="http://schemas.microsoft.com/office/drawing/2010/main">
                  <a:solidFill>
                    <a:srgbClr val="FFFFFF"/>
                  </a:solidFill>
                </a14:hiddenFill>
              </a:ext>
            </a:extLst>
          </p:spPr>
        </p:pic>
        <p:pic>
          <p:nvPicPr>
            <p:cNvPr id="2066435" name="Picture 3" descr="fmr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 y="2981"/>
              <a:ext cx="760" cy="772"/>
            </a:xfrm>
            <a:prstGeom prst="rect">
              <a:avLst/>
            </a:prstGeom>
            <a:noFill/>
            <a:ln w="25400">
              <a:solidFill>
                <a:srgbClr val="008080"/>
              </a:solidFill>
              <a:miter lim="800000"/>
              <a:headEnd/>
              <a:tailEnd/>
            </a:ln>
            <a:extLst>
              <a:ext uri="{909E8E84-426E-40DD-AFC4-6F175D3DCCD1}">
                <a14:hiddenFill xmlns:a14="http://schemas.microsoft.com/office/drawing/2010/main">
                  <a:solidFill>
                    <a:srgbClr val="FFFFFF"/>
                  </a:solidFill>
                </a14:hiddenFill>
              </a:ext>
            </a:extLst>
          </p:spPr>
        </p:pic>
        <p:pic>
          <p:nvPicPr>
            <p:cNvPr id="2066436" name="Picture 4" descr="a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2" y="1657"/>
              <a:ext cx="682" cy="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437" name="Picture 5" descr="f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6" y="3168"/>
              <a:ext cx="969" cy="571"/>
            </a:xfrm>
            <a:prstGeom prst="rect">
              <a:avLst/>
            </a:prstGeom>
            <a:noFill/>
            <a:ln w="25400">
              <a:solidFill>
                <a:srgbClr val="008080"/>
              </a:solidFill>
              <a:miter lim="800000"/>
              <a:headEnd/>
              <a:tailEnd/>
            </a:ln>
            <a:extLst>
              <a:ext uri="{909E8E84-426E-40DD-AFC4-6F175D3DCCD1}">
                <a14:hiddenFill xmlns:a14="http://schemas.microsoft.com/office/drawing/2010/main">
                  <a:solidFill>
                    <a:srgbClr val="FFFFFF"/>
                  </a:solidFill>
                </a14:hiddenFill>
              </a:ext>
            </a:extLst>
          </p:spPr>
        </p:pic>
        <p:pic>
          <p:nvPicPr>
            <p:cNvPr id="2066438" name="Picture 6" descr="c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0" y="253"/>
              <a:ext cx="729" cy="882"/>
            </a:xfrm>
            <a:prstGeom prst="rect">
              <a:avLst/>
            </a:prstGeom>
            <a:noFill/>
            <a:ln w="25400">
              <a:solidFill>
                <a:srgbClr val="008080"/>
              </a:solidFill>
              <a:miter lim="800000"/>
              <a:headEnd/>
              <a:tailEnd/>
            </a:ln>
            <a:extLst>
              <a:ext uri="{909E8E84-426E-40DD-AFC4-6F175D3DCCD1}">
                <a14:hiddenFill xmlns:a14="http://schemas.microsoft.com/office/drawing/2010/main">
                  <a:solidFill>
                    <a:srgbClr val="FFFFFF"/>
                  </a:solidFill>
                </a14:hiddenFill>
              </a:ext>
            </a:extLst>
          </p:spPr>
        </p:pic>
        <p:pic>
          <p:nvPicPr>
            <p:cNvPr id="2066439" name="Picture 7" descr="dt"/>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 y="1610"/>
              <a:ext cx="784" cy="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440" name="Picture 8" descr="ft"/>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7" y="1611"/>
              <a:ext cx="804" cy="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441" name="Picture 9" descr="ne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05" y="3015"/>
              <a:ext cx="995" cy="809"/>
            </a:xfrm>
            <a:prstGeom prst="rect">
              <a:avLst/>
            </a:prstGeom>
            <a:noFill/>
            <a:ln w="25400">
              <a:solidFill>
                <a:srgbClr val="008080"/>
              </a:solidFill>
              <a:miter lim="800000"/>
              <a:headEnd/>
              <a:tailEnd/>
            </a:ln>
            <a:extLst>
              <a:ext uri="{909E8E84-426E-40DD-AFC4-6F175D3DCCD1}">
                <a14:hiddenFill xmlns:a14="http://schemas.microsoft.com/office/drawing/2010/main">
                  <a:solidFill>
                    <a:srgbClr val="FFFFFF"/>
                  </a:solidFill>
                </a14:hiddenFill>
              </a:ext>
            </a:extLst>
          </p:spPr>
        </p:pic>
        <p:pic>
          <p:nvPicPr>
            <p:cNvPr id="2066442" name="Picture 10" descr="t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31" y="254"/>
              <a:ext cx="1134" cy="809"/>
            </a:xfrm>
            <a:prstGeom prst="rect">
              <a:avLst/>
            </a:prstGeom>
            <a:noFill/>
            <a:ln w="25400">
              <a:solidFill>
                <a:srgbClr val="008080"/>
              </a:solidFill>
              <a:miter lim="800000"/>
              <a:headEnd/>
              <a:tailEnd/>
            </a:ln>
            <a:extLst>
              <a:ext uri="{909E8E84-426E-40DD-AFC4-6F175D3DCCD1}">
                <a14:hiddenFill xmlns:a14="http://schemas.microsoft.com/office/drawing/2010/main">
                  <a:solidFill>
                    <a:srgbClr val="FFFFFF"/>
                  </a:solidFill>
                </a14:hiddenFill>
              </a:ext>
            </a:extLst>
          </p:spPr>
        </p:pic>
        <p:pic>
          <p:nvPicPr>
            <p:cNvPr id="2066443" name="Picture 11" descr="cercorbhn102f04_4c 拷贝"/>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75" y="1694"/>
              <a:ext cx="1097" cy="777"/>
            </a:xfrm>
            <a:prstGeom prst="rect">
              <a:avLst/>
            </a:prstGeom>
            <a:noFill/>
            <a:ln w="25400">
              <a:solidFill>
                <a:srgbClr val="008080"/>
              </a:solidFill>
              <a:miter lim="800000"/>
              <a:headEnd/>
              <a:tailEnd/>
            </a:ln>
            <a:extLst>
              <a:ext uri="{909E8E84-426E-40DD-AFC4-6F175D3DCCD1}">
                <a14:hiddenFill xmlns:a14="http://schemas.microsoft.com/office/drawing/2010/main">
                  <a:solidFill>
                    <a:srgbClr val="FFFFFF"/>
                  </a:solidFill>
                </a14:hiddenFill>
              </a:ext>
            </a:extLst>
          </p:spPr>
        </p:pic>
        <p:sp>
          <p:nvSpPr>
            <p:cNvPr id="2066444" name="Text Box 12"/>
            <p:cNvSpPr txBox="1">
              <a:spLocks noChangeArrowheads="1"/>
            </p:cNvSpPr>
            <p:nvPr/>
          </p:nvSpPr>
          <p:spPr bwMode="auto">
            <a:xfrm>
              <a:off x="78" y="1139"/>
              <a:ext cx="878"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488" tIns="44450" rIns="90488" bIns="44450">
              <a:spAutoFit/>
            </a:bodyPr>
            <a:lstStyle>
              <a:lvl1pPr algn="l" defTabSz="722313">
                <a:defRPr sz="2400">
                  <a:solidFill>
                    <a:schemeClr val="tx1"/>
                  </a:solidFill>
                  <a:latin typeface="Times New Roman" pitchFamily="18" charset="0"/>
                </a:defRPr>
              </a:lvl1pPr>
              <a:lvl2pPr marL="742950" indent="-285750" algn="l" defTabSz="722313">
                <a:defRPr sz="2400">
                  <a:solidFill>
                    <a:schemeClr val="tx1"/>
                  </a:solidFill>
                  <a:latin typeface="Times New Roman" pitchFamily="18" charset="0"/>
                </a:defRPr>
              </a:lvl2pPr>
              <a:lvl3pPr marL="1143000" indent="-228600" algn="l" defTabSz="722313">
                <a:defRPr sz="2400">
                  <a:solidFill>
                    <a:schemeClr val="tx1"/>
                  </a:solidFill>
                  <a:latin typeface="Times New Roman" pitchFamily="18" charset="0"/>
                </a:defRPr>
              </a:lvl3pPr>
              <a:lvl4pPr marL="1600200" indent="-228600" algn="l" defTabSz="722313">
                <a:defRPr sz="2400">
                  <a:solidFill>
                    <a:schemeClr val="tx1"/>
                  </a:solidFill>
                  <a:latin typeface="Times New Roman" pitchFamily="18" charset="0"/>
                </a:defRPr>
              </a:lvl4pPr>
              <a:lvl5pPr marL="2057400" indent="-228600" algn="l" defTabSz="722313">
                <a:defRPr sz="2400">
                  <a:solidFill>
                    <a:schemeClr val="tx1"/>
                  </a:solidFill>
                  <a:latin typeface="Times New Roman" pitchFamily="18" charset="0"/>
                </a:defRPr>
              </a:lvl5pPr>
              <a:lvl6pPr marL="2514600" indent="-228600" defTabSz="722313" eaLnBrk="0" fontAlgn="base" hangingPunct="0">
                <a:spcBef>
                  <a:spcPct val="0"/>
                </a:spcBef>
                <a:spcAft>
                  <a:spcPct val="0"/>
                </a:spcAft>
                <a:defRPr sz="2400">
                  <a:solidFill>
                    <a:schemeClr val="tx1"/>
                  </a:solidFill>
                  <a:latin typeface="Times New Roman" pitchFamily="18" charset="0"/>
                </a:defRPr>
              </a:lvl6pPr>
              <a:lvl7pPr marL="2971800" indent="-228600" defTabSz="722313" eaLnBrk="0" fontAlgn="base" hangingPunct="0">
                <a:spcBef>
                  <a:spcPct val="0"/>
                </a:spcBef>
                <a:spcAft>
                  <a:spcPct val="0"/>
                </a:spcAft>
                <a:defRPr sz="2400">
                  <a:solidFill>
                    <a:schemeClr val="tx1"/>
                  </a:solidFill>
                  <a:latin typeface="Times New Roman" pitchFamily="18" charset="0"/>
                </a:defRPr>
              </a:lvl7pPr>
              <a:lvl8pPr marL="3429000" indent="-228600" defTabSz="722313" eaLnBrk="0" fontAlgn="base" hangingPunct="0">
                <a:spcBef>
                  <a:spcPct val="0"/>
                </a:spcBef>
                <a:spcAft>
                  <a:spcPct val="0"/>
                </a:spcAft>
                <a:defRPr sz="2400">
                  <a:solidFill>
                    <a:schemeClr val="tx1"/>
                  </a:solidFill>
                  <a:latin typeface="Times New Roman" pitchFamily="18" charset="0"/>
                </a:defRPr>
              </a:lvl8pPr>
              <a:lvl9pPr marL="3886200" indent="-228600" defTabSz="722313" eaLnBrk="0" fontAlgn="base" hangingPunct="0">
                <a:spcBef>
                  <a:spcPct val="0"/>
                </a:spcBef>
                <a:spcAft>
                  <a:spcPct val="0"/>
                </a:spcAft>
                <a:defRPr sz="2400">
                  <a:solidFill>
                    <a:schemeClr val="tx1"/>
                  </a:solidFill>
                  <a:latin typeface="Times New Roman" pitchFamily="18" charset="0"/>
                </a:defRPr>
              </a:lvl9pPr>
            </a:lstStyle>
            <a:p>
              <a:pPr algn="ctr"/>
              <a:r>
                <a:rPr lang="en-US" altLang="zh-CN" sz="1400" b="1">
                  <a:solidFill>
                    <a:schemeClr val="tx2"/>
                  </a:solidFill>
                  <a:latin typeface="Arial" charset="0"/>
                </a:rPr>
                <a:t>Structural MRI</a:t>
              </a:r>
            </a:p>
          </p:txBody>
        </p:sp>
        <p:sp>
          <p:nvSpPr>
            <p:cNvPr id="2066445" name="Text Box 13"/>
            <p:cNvSpPr txBox="1">
              <a:spLocks noChangeArrowheads="1"/>
            </p:cNvSpPr>
            <p:nvPr/>
          </p:nvSpPr>
          <p:spPr bwMode="auto">
            <a:xfrm>
              <a:off x="66" y="3775"/>
              <a:ext cx="913"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488" tIns="44450" rIns="90488" bIns="44450">
              <a:spAutoFit/>
            </a:bodyPr>
            <a:lstStyle>
              <a:lvl1pPr algn="l" defTabSz="722313">
                <a:defRPr sz="2400">
                  <a:solidFill>
                    <a:schemeClr val="tx1"/>
                  </a:solidFill>
                  <a:latin typeface="Times New Roman" pitchFamily="18" charset="0"/>
                </a:defRPr>
              </a:lvl1pPr>
              <a:lvl2pPr marL="742950" indent="-285750" algn="l" defTabSz="722313">
                <a:defRPr sz="2400">
                  <a:solidFill>
                    <a:schemeClr val="tx1"/>
                  </a:solidFill>
                  <a:latin typeface="Times New Roman" pitchFamily="18" charset="0"/>
                </a:defRPr>
              </a:lvl2pPr>
              <a:lvl3pPr marL="1143000" indent="-228600" algn="l" defTabSz="722313">
                <a:defRPr sz="2400">
                  <a:solidFill>
                    <a:schemeClr val="tx1"/>
                  </a:solidFill>
                  <a:latin typeface="Times New Roman" pitchFamily="18" charset="0"/>
                </a:defRPr>
              </a:lvl3pPr>
              <a:lvl4pPr marL="1600200" indent="-228600" algn="l" defTabSz="722313">
                <a:defRPr sz="2400">
                  <a:solidFill>
                    <a:schemeClr val="tx1"/>
                  </a:solidFill>
                  <a:latin typeface="Times New Roman" pitchFamily="18" charset="0"/>
                </a:defRPr>
              </a:lvl4pPr>
              <a:lvl5pPr marL="2057400" indent="-228600" algn="l" defTabSz="722313">
                <a:defRPr sz="2400">
                  <a:solidFill>
                    <a:schemeClr val="tx1"/>
                  </a:solidFill>
                  <a:latin typeface="Times New Roman" pitchFamily="18" charset="0"/>
                </a:defRPr>
              </a:lvl5pPr>
              <a:lvl6pPr marL="2514600" indent="-228600" defTabSz="722313" eaLnBrk="0" fontAlgn="base" hangingPunct="0">
                <a:spcBef>
                  <a:spcPct val="0"/>
                </a:spcBef>
                <a:spcAft>
                  <a:spcPct val="0"/>
                </a:spcAft>
                <a:defRPr sz="2400">
                  <a:solidFill>
                    <a:schemeClr val="tx1"/>
                  </a:solidFill>
                  <a:latin typeface="Times New Roman" pitchFamily="18" charset="0"/>
                </a:defRPr>
              </a:lvl6pPr>
              <a:lvl7pPr marL="2971800" indent="-228600" defTabSz="722313" eaLnBrk="0" fontAlgn="base" hangingPunct="0">
                <a:spcBef>
                  <a:spcPct val="0"/>
                </a:spcBef>
                <a:spcAft>
                  <a:spcPct val="0"/>
                </a:spcAft>
                <a:defRPr sz="2400">
                  <a:solidFill>
                    <a:schemeClr val="tx1"/>
                  </a:solidFill>
                  <a:latin typeface="Times New Roman" pitchFamily="18" charset="0"/>
                </a:defRPr>
              </a:lvl7pPr>
              <a:lvl8pPr marL="3429000" indent="-228600" defTabSz="722313" eaLnBrk="0" fontAlgn="base" hangingPunct="0">
                <a:spcBef>
                  <a:spcPct val="0"/>
                </a:spcBef>
                <a:spcAft>
                  <a:spcPct val="0"/>
                </a:spcAft>
                <a:defRPr sz="2400">
                  <a:solidFill>
                    <a:schemeClr val="tx1"/>
                  </a:solidFill>
                  <a:latin typeface="Times New Roman" pitchFamily="18" charset="0"/>
                </a:defRPr>
              </a:lvl8pPr>
              <a:lvl9pPr marL="3886200" indent="-228600" defTabSz="722313" eaLnBrk="0" fontAlgn="base" hangingPunct="0">
                <a:spcBef>
                  <a:spcPct val="0"/>
                </a:spcBef>
                <a:spcAft>
                  <a:spcPct val="0"/>
                </a:spcAft>
                <a:defRPr sz="2400">
                  <a:solidFill>
                    <a:schemeClr val="tx1"/>
                  </a:solidFill>
                  <a:latin typeface="Times New Roman" pitchFamily="18" charset="0"/>
                </a:defRPr>
              </a:lvl9pPr>
            </a:lstStyle>
            <a:p>
              <a:pPr algn="ctr"/>
              <a:r>
                <a:rPr lang="en-US" altLang="zh-CN" sz="1400" b="1">
                  <a:solidFill>
                    <a:schemeClr val="tx2"/>
                  </a:solidFill>
                  <a:latin typeface="Arial" charset="0"/>
                </a:rPr>
                <a:t>Functional MRI</a:t>
              </a:r>
            </a:p>
          </p:txBody>
        </p:sp>
        <p:sp>
          <p:nvSpPr>
            <p:cNvPr id="2066446" name="Text Box 14"/>
            <p:cNvSpPr txBox="1">
              <a:spLocks noChangeArrowheads="1"/>
            </p:cNvSpPr>
            <p:nvPr/>
          </p:nvSpPr>
          <p:spPr bwMode="auto">
            <a:xfrm>
              <a:off x="92" y="2518"/>
              <a:ext cx="83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488" tIns="44450" rIns="90488" bIns="44450">
              <a:spAutoFit/>
            </a:bodyPr>
            <a:lstStyle>
              <a:lvl1pPr algn="l" defTabSz="722313">
                <a:defRPr sz="2400">
                  <a:solidFill>
                    <a:schemeClr val="tx1"/>
                  </a:solidFill>
                  <a:latin typeface="Times New Roman" pitchFamily="18" charset="0"/>
                </a:defRPr>
              </a:lvl1pPr>
              <a:lvl2pPr marL="742950" indent="-285750" algn="l" defTabSz="722313">
                <a:defRPr sz="2400">
                  <a:solidFill>
                    <a:schemeClr val="tx1"/>
                  </a:solidFill>
                  <a:latin typeface="Times New Roman" pitchFamily="18" charset="0"/>
                </a:defRPr>
              </a:lvl2pPr>
              <a:lvl3pPr marL="1143000" indent="-228600" algn="l" defTabSz="722313">
                <a:defRPr sz="2400">
                  <a:solidFill>
                    <a:schemeClr val="tx1"/>
                  </a:solidFill>
                  <a:latin typeface="Times New Roman" pitchFamily="18" charset="0"/>
                </a:defRPr>
              </a:lvl3pPr>
              <a:lvl4pPr marL="1600200" indent="-228600" algn="l" defTabSz="722313">
                <a:defRPr sz="2400">
                  <a:solidFill>
                    <a:schemeClr val="tx1"/>
                  </a:solidFill>
                  <a:latin typeface="Times New Roman" pitchFamily="18" charset="0"/>
                </a:defRPr>
              </a:lvl4pPr>
              <a:lvl5pPr marL="2057400" indent="-228600" algn="l" defTabSz="722313">
                <a:defRPr sz="2400">
                  <a:solidFill>
                    <a:schemeClr val="tx1"/>
                  </a:solidFill>
                  <a:latin typeface="Times New Roman" pitchFamily="18" charset="0"/>
                </a:defRPr>
              </a:lvl5pPr>
              <a:lvl6pPr marL="2514600" indent="-228600" defTabSz="722313" eaLnBrk="0" fontAlgn="base" hangingPunct="0">
                <a:spcBef>
                  <a:spcPct val="0"/>
                </a:spcBef>
                <a:spcAft>
                  <a:spcPct val="0"/>
                </a:spcAft>
                <a:defRPr sz="2400">
                  <a:solidFill>
                    <a:schemeClr val="tx1"/>
                  </a:solidFill>
                  <a:latin typeface="Times New Roman" pitchFamily="18" charset="0"/>
                </a:defRPr>
              </a:lvl6pPr>
              <a:lvl7pPr marL="2971800" indent="-228600" defTabSz="722313" eaLnBrk="0" fontAlgn="base" hangingPunct="0">
                <a:spcBef>
                  <a:spcPct val="0"/>
                </a:spcBef>
                <a:spcAft>
                  <a:spcPct val="0"/>
                </a:spcAft>
                <a:defRPr sz="2400">
                  <a:solidFill>
                    <a:schemeClr val="tx1"/>
                  </a:solidFill>
                  <a:latin typeface="Times New Roman" pitchFamily="18" charset="0"/>
                </a:defRPr>
              </a:lvl7pPr>
              <a:lvl8pPr marL="3429000" indent="-228600" defTabSz="722313" eaLnBrk="0" fontAlgn="base" hangingPunct="0">
                <a:spcBef>
                  <a:spcPct val="0"/>
                </a:spcBef>
                <a:spcAft>
                  <a:spcPct val="0"/>
                </a:spcAft>
                <a:defRPr sz="2400">
                  <a:solidFill>
                    <a:schemeClr val="tx1"/>
                  </a:solidFill>
                  <a:latin typeface="Times New Roman" pitchFamily="18" charset="0"/>
                </a:defRPr>
              </a:lvl8pPr>
              <a:lvl9pPr marL="3886200" indent="-228600" defTabSz="722313" eaLnBrk="0" fontAlgn="base" hangingPunct="0">
                <a:spcBef>
                  <a:spcPct val="0"/>
                </a:spcBef>
                <a:spcAft>
                  <a:spcPct val="0"/>
                </a:spcAft>
                <a:defRPr sz="2400">
                  <a:solidFill>
                    <a:schemeClr val="tx1"/>
                  </a:solidFill>
                  <a:latin typeface="Times New Roman" pitchFamily="18" charset="0"/>
                </a:defRPr>
              </a:lvl9pPr>
            </a:lstStyle>
            <a:p>
              <a:pPr algn="ctr"/>
              <a:r>
                <a:rPr lang="en-US" altLang="zh-CN" sz="1400" b="1">
                  <a:solidFill>
                    <a:schemeClr val="tx2"/>
                  </a:solidFill>
                  <a:latin typeface="Arial" charset="0"/>
                </a:rPr>
                <a:t>Diffusion MRI</a:t>
              </a:r>
            </a:p>
          </p:txBody>
        </p:sp>
        <p:sp>
          <p:nvSpPr>
            <p:cNvPr id="2066447" name="Text Box 15"/>
            <p:cNvSpPr txBox="1">
              <a:spLocks noChangeArrowheads="1"/>
            </p:cNvSpPr>
            <p:nvPr/>
          </p:nvSpPr>
          <p:spPr bwMode="auto">
            <a:xfrm>
              <a:off x="1045" y="1200"/>
              <a:ext cx="1075"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488" tIns="44450" rIns="90488" bIns="44450">
              <a:spAutoFit/>
            </a:bodyPr>
            <a:lstStyle>
              <a:lvl1pPr algn="l" defTabSz="722313">
                <a:defRPr sz="2400">
                  <a:solidFill>
                    <a:schemeClr val="tx1"/>
                  </a:solidFill>
                  <a:latin typeface="Times New Roman" pitchFamily="18" charset="0"/>
                </a:defRPr>
              </a:lvl1pPr>
              <a:lvl2pPr marL="742950" indent="-285750" algn="l" defTabSz="722313">
                <a:defRPr sz="2400">
                  <a:solidFill>
                    <a:schemeClr val="tx1"/>
                  </a:solidFill>
                  <a:latin typeface="Times New Roman" pitchFamily="18" charset="0"/>
                </a:defRPr>
              </a:lvl2pPr>
              <a:lvl3pPr marL="1143000" indent="-228600" algn="l" defTabSz="722313">
                <a:defRPr sz="2400">
                  <a:solidFill>
                    <a:schemeClr val="tx1"/>
                  </a:solidFill>
                  <a:latin typeface="Times New Roman" pitchFamily="18" charset="0"/>
                </a:defRPr>
              </a:lvl3pPr>
              <a:lvl4pPr marL="1600200" indent="-228600" algn="l" defTabSz="722313">
                <a:defRPr sz="2400">
                  <a:solidFill>
                    <a:schemeClr val="tx1"/>
                  </a:solidFill>
                  <a:latin typeface="Times New Roman" pitchFamily="18" charset="0"/>
                </a:defRPr>
              </a:lvl4pPr>
              <a:lvl5pPr marL="2057400" indent="-228600" algn="l" defTabSz="722313">
                <a:defRPr sz="2400">
                  <a:solidFill>
                    <a:schemeClr val="tx1"/>
                  </a:solidFill>
                  <a:latin typeface="Times New Roman" pitchFamily="18" charset="0"/>
                </a:defRPr>
              </a:lvl5pPr>
              <a:lvl6pPr marL="2514600" indent="-228600" defTabSz="722313" eaLnBrk="0" fontAlgn="base" hangingPunct="0">
                <a:spcBef>
                  <a:spcPct val="0"/>
                </a:spcBef>
                <a:spcAft>
                  <a:spcPct val="0"/>
                </a:spcAft>
                <a:defRPr sz="2400">
                  <a:solidFill>
                    <a:schemeClr val="tx1"/>
                  </a:solidFill>
                  <a:latin typeface="Times New Roman" pitchFamily="18" charset="0"/>
                </a:defRPr>
              </a:lvl6pPr>
              <a:lvl7pPr marL="2971800" indent="-228600" defTabSz="722313" eaLnBrk="0" fontAlgn="base" hangingPunct="0">
                <a:spcBef>
                  <a:spcPct val="0"/>
                </a:spcBef>
                <a:spcAft>
                  <a:spcPct val="0"/>
                </a:spcAft>
                <a:defRPr sz="2400">
                  <a:solidFill>
                    <a:schemeClr val="tx1"/>
                  </a:solidFill>
                  <a:latin typeface="Times New Roman" pitchFamily="18" charset="0"/>
                </a:defRPr>
              </a:lvl7pPr>
              <a:lvl8pPr marL="3429000" indent="-228600" defTabSz="722313" eaLnBrk="0" fontAlgn="base" hangingPunct="0">
                <a:spcBef>
                  <a:spcPct val="0"/>
                </a:spcBef>
                <a:spcAft>
                  <a:spcPct val="0"/>
                </a:spcAft>
                <a:defRPr sz="2400">
                  <a:solidFill>
                    <a:schemeClr val="tx1"/>
                  </a:solidFill>
                  <a:latin typeface="Times New Roman" pitchFamily="18" charset="0"/>
                </a:defRPr>
              </a:lvl8pPr>
              <a:lvl9pPr marL="3886200" indent="-228600" defTabSz="722313" eaLnBrk="0" fontAlgn="base" hangingPunct="0">
                <a:spcBef>
                  <a:spcPct val="0"/>
                </a:spcBef>
                <a:spcAft>
                  <a:spcPct val="0"/>
                </a:spcAft>
                <a:defRPr sz="2400">
                  <a:solidFill>
                    <a:schemeClr val="tx1"/>
                  </a:solidFill>
                  <a:latin typeface="Times New Roman" pitchFamily="18" charset="0"/>
                </a:defRPr>
              </a:lvl9pPr>
            </a:lstStyle>
            <a:p>
              <a:pPr algn="ctr"/>
              <a:r>
                <a:rPr lang="en-US" altLang="zh-CN" sz="1400" b="1">
                  <a:solidFill>
                    <a:schemeClr val="tx2"/>
                  </a:solidFill>
                  <a:latin typeface="Arial" charset="0"/>
                </a:rPr>
                <a:t>Cortical thickness</a:t>
              </a:r>
            </a:p>
          </p:txBody>
        </p:sp>
        <p:sp>
          <p:nvSpPr>
            <p:cNvPr id="2066448" name="Text Box 16"/>
            <p:cNvSpPr txBox="1">
              <a:spLocks noChangeArrowheads="1"/>
            </p:cNvSpPr>
            <p:nvPr/>
          </p:nvSpPr>
          <p:spPr bwMode="auto">
            <a:xfrm>
              <a:off x="1120" y="2520"/>
              <a:ext cx="791"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488" tIns="44450" rIns="90488" bIns="44450">
              <a:spAutoFit/>
            </a:bodyPr>
            <a:lstStyle>
              <a:lvl1pPr algn="l" defTabSz="722313">
                <a:defRPr sz="2400">
                  <a:solidFill>
                    <a:schemeClr val="tx1"/>
                  </a:solidFill>
                  <a:latin typeface="Times New Roman" pitchFamily="18" charset="0"/>
                </a:defRPr>
              </a:lvl1pPr>
              <a:lvl2pPr marL="742950" indent="-285750" algn="l" defTabSz="722313">
                <a:defRPr sz="2400">
                  <a:solidFill>
                    <a:schemeClr val="tx1"/>
                  </a:solidFill>
                  <a:latin typeface="Times New Roman" pitchFamily="18" charset="0"/>
                </a:defRPr>
              </a:lvl2pPr>
              <a:lvl3pPr marL="1143000" indent="-228600" algn="l" defTabSz="722313">
                <a:defRPr sz="2400">
                  <a:solidFill>
                    <a:schemeClr val="tx1"/>
                  </a:solidFill>
                  <a:latin typeface="Times New Roman" pitchFamily="18" charset="0"/>
                </a:defRPr>
              </a:lvl3pPr>
              <a:lvl4pPr marL="1600200" indent="-228600" algn="l" defTabSz="722313">
                <a:defRPr sz="2400">
                  <a:solidFill>
                    <a:schemeClr val="tx1"/>
                  </a:solidFill>
                  <a:latin typeface="Times New Roman" pitchFamily="18" charset="0"/>
                </a:defRPr>
              </a:lvl4pPr>
              <a:lvl5pPr marL="2057400" indent="-228600" algn="l" defTabSz="722313">
                <a:defRPr sz="2400">
                  <a:solidFill>
                    <a:schemeClr val="tx1"/>
                  </a:solidFill>
                  <a:latin typeface="Times New Roman" pitchFamily="18" charset="0"/>
                </a:defRPr>
              </a:lvl5pPr>
              <a:lvl6pPr marL="2514600" indent="-228600" defTabSz="722313" eaLnBrk="0" fontAlgn="base" hangingPunct="0">
                <a:spcBef>
                  <a:spcPct val="0"/>
                </a:spcBef>
                <a:spcAft>
                  <a:spcPct val="0"/>
                </a:spcAft>
                <a:defRPr sz="2400">
                  <a:solidFill>
                    <a:schemeClr val="tx1"/>
                  </a:solidFill>
                  <a:latin typeface="Times New Roman" pitchFamily="18" charset="0"/>
                </a:defRPr>
              </a:lvl6pPr>
              <a:lvl7pPr marL="2971800" indent="-228600" defTabSz="722313" eaLnBrk="0" fontAlgn="base" hangingPunct="0">
                <a:spcBef>
                  <a:spcPct val="0"/>
                </a:spcBef>
                <a:spcAft>
                  <a:spcPct val="0"/>
                </a:spcAft>
                <a:defRPr sz="2400">
                  <a:solidFill>
                    <a:schemeClr val="tx1"/>
                  </a:solidFill>
                  <a:latin typeface="Times New Roman" pitchFamily="18" charset="0"/>
                </a:defRPr>
              </a:lvl7pPr>
              <a:lvl8pPr marL="3429000" indent="-228600" defTabSz="722313" eaLnBrk="0" fontAlgn="base" hangingPunct="0">
                <a:spcBef>
                  <a:spcPct val="0"/>
                </a:spcBef>
                <a:spcAft>
                  <a:spcPct val="0"/>
                </a:spcAft>
                <a:defRPr sz="2400">
                  <a:solidFill>
                    <a:schemeClr val="tx1"/>
                  </a:solidFill>
                  <a:latin typeface="Times New Roman" pitchFamily="18" charset="0"/>
                </a:defRPr>
              </a:lvl8pPr>
              <a:lvl9pPr marL="3886200" indent="-228600" defTabSz="722313" eaLnBrk="0" fontAlgn="base" hangingPunct="0">
                <a:spcBef>
                  <a:spcPct val="0"/>
                </a:spcBef>
                <a:spcAft>
                  <a:spcPct val="0"/>
                </a:spcAft>
                <a:defRPr sz="2400">
                  <a:solidFill>
                    <a:schemeClr val="tx1"/>
                  </a:solidFill>
                  <a:latin typeface="Times New Roman" pitchFamily="18" charset="0"/>
                </a:defRPr>
              </a:lvl9pPr>
            </a:lstStyle>
            <a:p>
              <a:pPr algn="ctr"/>
              <a:r>
                <a:rPr lang="en-US" altLang="zh-CN" sz="1400" b="1">
                  <a:solidFill>
                    <a:schemeClr val="tx2"/>
                  </a:solidFill>
                  <a:latin typeface="Arial" charset="0"/>
                </a:rPr>
                <a:t>White matter</a:t>
              </a:r>
            </a:p>
          </p:txBody>
        </p:sp>
        <p:sp>
          <p:nvSpPr>
            <p:cNvPr id="2066449" name="Text Box 17"/>
            <p:cNvSpPr txBox="1">
              <a:spLocks noChangeArrowheads="1"/>
            </p:cNvSpPr>
            <p:nvPr/>
          </p:nvSpPr>
          <p:spPr bwMode="auto">
            <a:xfrm>
              <a:off x="1209" y="3780"/>
              <a:ext cx="729"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488" tIns="44450" rIns="90488" bIns="44450">
              <a:spAutoFit/>
            </a:bodyPr>
            <a:lstStyle>
              <a:lvl1pPr algn="l" defTabSz="722313">
                <a:defRPr sz="2400">
                  <a:solidFill>
                    <a:schemeClr val="tx1"/>
                  </a:solidFill>
                  <a:latin typeface="Times New Roman" pitchFamily="18" charset="0"/>
                </a:defRPr>
              </a:lvl1pPr>
              <a:lvl2pPr marL="742950" indent="-285750" algn="l" defTabSz="722313">
                <a:defRPr sz="2400">
                  <a:solidFill>
                    <a:schemeClr val="tx1"/>
                  </a:solidFill>
                  <a:latin typeface="Times New Roman" pitchFamily="18" charset="0"/>
                </a:defRPr>
              </a:lvl2pPr>
              <a:lvl3pPr marL="1143000" indent="-228600" algn="l" defTabSz="722313">
                <a:defRPr sz="2400">
                  <a:solidFill>
                    <a:schemeClr val="tx1"/>
                  </a:solidFill>
                  <a:latin typeface="Times New Roman" pitchFamily="18" charset="0"/>
                </a:defRPr>
              </a:lvl3pPr>
              <a:lvl4pPr marL="1600200" indent="-228600" algn="l" defTabSz="722313">
                <a:defRPr sz="2400">
                  <a:solidFill>
                    <a:schemeClr val="tx1"/>
                  </a:solidFill>
                  <a:latin typeface="Times New Roman" pitchFamily="18" charset="0"/>
                </a:defRPr>
              </a:lvl4pPr>
              <a:lvl5pPr marL="2057400" indent="-228600" algn="l" defTabSz="722313">
                <a:defRPr sz="2400">
                  <a:solidFill>
                    <a:schemeClr val="tx1"/>
                  </a:solidFill>
                  <a:latin typeface="Times New Roman" pitchFamily="18" charset="0"/>
                </a:defRPr>
              </a:lvl5pPr>
              <a:lvl6pPr marL="2514600" indent="-228600" defTabSz="722313" eaLnBrk="0" fontAlgn="base" hangingPunct="0">
                <a:spcBef>
                  <a:spcPct val="0"/>
                </a:spcBef>
                <a:spcAft>
                  <a:spcPct val="0"/>
                </a:spcAft>
                <a:defRPr sz="2400">
                  <a:solidFill>
                    <a:schemeClr val="tx1"/>
                  </a:solidFill>
                  <a:latin typeface="Times New Roman" pitchFamily="18" charset="0"/>
                </a:defRPr>
              </a:lvl6pPr>
              <a:lvl7pPr marL="2971800" indent="-228600" defTabSz="722313" eaLnBrk="0" fontAlgn="base" hangingPunct="0">
                <a:spcBef>
                  <a:spcPct val="0"/>
                </a:spcBef>
                <a:spcAft>
                  <a:spcPct val="0"/>
                </a:spcAft>
                <a:defRPr sz="2400">
                  <a:solidFill>
                    <a:schemeClr val="tx1"/>
                  </a:solidFill>
                  <a:latin typeface="Times New Roman" pitchFamily="18" charset="0"/>
                </a:defRPr>
              </a:lvl7pPr>
              <a:lvl8pPr marL="3429000" indent="-228600" defTabSz="722313" eaLnBrk="0" fontAlgn="base" hangingPunct="0">
                <a:spcBef>
                  <a:spcPct val="0"/>
                </a:spcBef>
                <a:spcAft>
                  <a:spcPct val="0"/>
                </a:spcAft>
                <a:defRPr sz="2400">
                  <a:solidFill>
                    <a:schemeClr val="tx1"/>
                  </a:solidFill>
                  <a:latin typeface="Times New Roman" pitchFamily="18" charset="0"/>
                </a:defRPr>
              </a:lvl8pPr>
              <a:lvl9pPr marL="3886200" indent="-228600" defTabSz="722313" eaLnBrk="0" fontAlgn="base" hangingPunct="0">
                <a:spcBef>
                  <a:spcPct val="0"/>
                </a:spcBef>
                <a:spcAft>
                  <a:spcPct val="0"/>
                </a:spcAft>
                <a:defRPr sz="2400">
                  <a:solidFill>
                    <a:schemeClr val="tx1"/>
                  </a:solidFill>
                  <a:latin typeface="Times New Roman" pitchFamily="18" charset="0"/>
                </a:defRPr>
              </a:lvl9pPr>
            </a:lstStyle>
            <a:p>
              <a:pPr algn="ctr"/>
              <a:r>
                <a:rPr lang="en-US" altLang="zh-CN" sz="1400" b="1">
                  <a:solidFill>
                    <a:schemeClr val="tx2"/>
                  </a:solidFill>
                  <a:latin typeface="Arial" charset="0"/>
                </a:rPr>
                <a:t>Time series</a:t>
              </a:r>
            </a:p>
          </p:txBody>
        </p:sp>
        <p:sp>
          <p:nvSpPr>
            <p:cNvPr id="2066450" name="Text Box 18"/>
            <p:cNvSpPr txBox="1">
              <a:spLocks noChangeArrowheads="1"/>
            </p:cNvSpPr>
            <p:nvPr/>
          </p:nvSpPr>
          <p:spPr bwMode="auto">
            <a:xfrm>
              <a:off x="2410" y="2548"/>
              <a:ext cx="387"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488" tIns="44450" rIns="90488" bIns="44450">
              <a:spAutoFit/>
            </a:bodyPr>
            <a:lstStyle>
              <a:lvl1pPr algn="l" defTabSz="722313">
                <a:defRPr sz="2400">
                  <a:solidFill>
                    <a:schemeClr val="tx1"/>
                  </a:solidFill>
                  <a:latin typeface="Times New Roman" pitchFamily="18" charset="0"/>
                </a:defRPr>
              </a:lvl1pPr>
              <a:lvl2pPr marL="742950" indent="-285750" algn="l" defTabSz="722313">
                <a:defRPr sz="2400">
                  <a:solidFill>
                    <a:schemeClr val="tx1"/>
                  </a:solidFill>
                  <a:latin typeface="Times New Roman" pitchFamily="18" charset="0"/>
                </a:defRPr>
              </a:lvl2pPr>
              <a:lvl3pPr marL="1143000" indent="-228600" algn="l" defTabSz="722313">
                <a:defRPr sz="2400">
                  <a:solidFill>
                    <a:schemeClr val="tx1"/>
                  </a:solidFill>
                  <a:latin typeface="Times New Roman" pitchFamily="18" charset="0"/>
                </a:defRPr>
              </a:lvl3pPr>
              <a:lvl4pPr marL="1600200" indent="-228600" algn="l" defTabSz="722313">
                <a:defRPr sz="2400">
                  <a:solidFill>
                    <a:schemeClr val="tx1"/>
                  </a:solidFill>
                  <a:latin typeface="Times New Roman" pitchFamily="18" charset="0"/>
                </a:defRPr>
              </a:lvl4pPr>
              <a:lvl5pPr marL="2057400" indent="-228600" algn="l" defTabSz="722313">
                <a:defRPr sz="2400">
                  <a:solidFill>
                    <a:schemeClr val="tx1"/>
                  </a:solidFill>
                  <a:latin typeface="Times New Roman" pitchFamily="18" charset="0"/>
                </a:defRPr>
              </a:lvl5pPr>
              <a:lvl6pPr marL="2514600" indent="-228600" defTabSz="722313" eaLnBrk="0" fontAlgn="base" hangingPunct="0">
                <a:spcBef>
                  <a:spcPct val="0"/>
                </a:spcBef>
                <a:spcAft>
                  <a:spcPct val="0"/>
                </a:spcAft>
                <a:defRPr sz="2400">
                  <a:solidFill>
                    <a:schemeClr val="tx1"/>
                  </a:solidFill>
                  <a:latin typeface="Times New Roman" pitchFamily="18" charset="0"/>
                </a:defRPr>
              </a:lvl6pPr>
              <a:lvl7pPr marL="2971800" indent="-228600" defTabSz="722313" eaLnBrk="0" fontAlgn="base" hangingPunct="0">
                <a:spcBef>
                  <a:spcPct val="0"/>
                </a:spcBef>
                <a:spcAft>
                  <a:spcPct val="0"/>
                </a:spcAft>
                <a:defRPr sz="2400">
                  <a:solidFill>
                    <a:schemeClr val="tx1"/>
                  </a:solidFill>
                  <a:latin typeface="Times New Roman" pitchFamily="18" charset="0"/>
                </a:defRPr>
              </a:lvl7pPr>
              <a:lvl8pPr marL="3429000" indent="-228600" defTabSz="722313" eaLnBrk="0" fontAlgn="base" hangingPunct="0">
                <a:spcBef>
                  <a:spcPct val="0"/>
                </a:spcBef>
                <a:spcAft>
                  <a:spcPct val="0"/>
                </a:spcAft>
                <a:defRPr sz="2400">
                  <a:solidFill>
                    <a:schemeClr val="tx1"/>
                  </a:solidFill>
                  <a:latin typeface="Times New Roman" pitchFamily="18" charset="0"/>
                </a:defRPr>
              </a:lvl8pPr>
              <a:lvl9pPr marL="3886200" indent="-228600" defTabSz="722313" eaLnBrk="0" fontAlgn="base" hangingPunct="0">
                <a:spcBef>
                  <a:spcPct val="0"/>
                </a:spcBef>
                <a:spcAft>
                  <a:spcPct val="0"/>
                </a:spcAft>
                <a:defRPr sz="2400">
                  <a:solidFill>
                    <a:schemeClr val="tx1"/>
                  </a:solidFill>
                  <a:latin typeface="Times New Roman" pitchFamily="18" charset="0"/>
                </a:defRPr>
              </a:lvl9pPr>
            </a:lstStyle>
            <a:p>
              <a:pPr algn="ctr"/>
              <a:r>
                <a:rPr lang="en-US" altLang="zh-CN" sz="1400" b="1">
                  <a:solidFill>
                    <a:schemeClr val="tx2"/>
                  </a:solidFill>
                  <a:latin typeface="Arial" charset="0"/>
                </a:rPr>
                <a:t>Atlas</a:t>
              </a:r>
            </a:p>
          </p:txBody>
        </p:sp>
        <p:sp>
          <p:nvSpPr>
            <p:cNvPr id="2066451" name="Line 19"/>
            <p:cNvSpPr>
              <a:spLocks noChangeShapeType="1"/>
            </p:cNvSpPr>
            <p:nvPr/>
          </p:nvSpPr>
          <p:spPr bwMode="auto">
            <a:xfrm>
              <a:off x="1928" y="1074"/>
              <a:ext cx="427" cy="492"/>
            </a:xfrm>
            <a:prstGeom prst="line">
              <a:avLst/>
            </a:prstGeom>
            <a:noFill/>
            <a:ln w="50800">
              <a:solidFill>
                <a:schemeClr val="tx1"/>
              </a:solidFill>
              <a:round/>
              <a:headEnd/>
              <a:tailEnd type="triangle" w="med" len="lg"/>
            </a:ln>
            <a:extLst>
              <a:ext uri="{909E8E84-426E-40DD-AFC4-6F175D3DCCD1}">
                <a14:hiddenFill xmlns:a14="http://schemas.microsoft.com/office/drawing/2010/main">
                  <a:noFill/>
                </a14:hiddenFill>
              </a:ext>
            </a:extLst>
          </p:spPr>
          <p:txBody>
            <a:bodyPr lIns="90488" tIns="44450" rIns="90488" bIns="44450" anchor="ctr"/>
            <a:lstStyle/>
            <a:p>
              <a:endParaRPr lang="zh-CN" altLang="en-US"/>
            </a:p>
          </p:txBody>
        </p:sp>
        <p:sp>
          <p:nvSpPr>
            <p:cNvPr id="2066452" name="Line 20"/>
            <p:cNvSpPr>
              <a:spLocks noChangeShapeType="1"/>
            </p:cNvSpPr>
            <p:nvPr/>
          </p:nvSpPr>
          <p:spPr bwMode="auto">
            <a:xfrm flipV="1">
              <a:off x="1954" y="2013"/>
              <a:ext cx="233" cy="6"/>
            </a:xfrm>
            <a:prstGeom prst="line">
              <a:avLst/>
            </a:prstGeom>
            <a:noFill/>
            <a:ln w="50800">
              <a:solidFill>
                <a:schemeClr val="tx1"/>
              </a:solidFill>
              <a:round/>
              <a:headEnd/>
              <a:tailEnd type="triangle" w="med" len="lg"/>
            </a:ln>
            <a:extLst>
              <a:ext uri="{909E8E84-426E-40DD-AFC4-6F175D3DCCD1}">
                <a14:hiddenFill xmlns:a14="http://schemas.microsoft.com/office/drawing/2010/main">
                  <a:noFill/>
                </a14:hiddenFill>
              </a:ext>
            </a:extLst>
          </p:spPr>
          <p:txBody>
            <a:bodyPr lIns="90488" tIns="44450" rIns="90488" bIns="44450" anchor="ctr"/>
            <a:lstStyle/>
            <a:p>
              <a:endParaRPr lang="zh-CN" altLang="en-US"/>
            </a:p>
          </p:txBody>
        </p:sp>
        <p:sp>
          <p:nvSpPr>
            <p:cNvPr id="2066453" name="Line 21"/>
            <p:cNvSpPr>
              <a:spLocks noChangeShapeType="1"/>
            </p:cNvSpPr>
            <p:nvPr/>
          </p:nvSpPr>
          <p:spPr bwMode="auto">
            <a:xfrm flipV="1">
              <a:off x="2004" y="2590"/>
              <a:ext cx="338" cy="555"/>
            </a:xfrm>
            <a:prstGeom prst="line">
              <a:avLst/>
            </a:prstGeom>
            <a:noFill/>
            <a:ln w="50800">
              <a:solidFill>
                <a:schemeClr val="tx1"/>
              </a:solidFill>
              <a:round/>
              <a:headEnd/>
              <a:tailEnd type="triangle" w="med" len="lg"/>
            </a:ln>
            <a:extLst>
              <a:ext uri="{909E8E84-426E-40DD-AFC4-6F175D3DCCD1}">
                <a14:hiddenFill xmlns:a14="http://schemas.microsoft.com/office/drawing/2010/main">
                  <a:noFill/>
                </a14:hiddenFill>
              </a:ext>
            </a:extLst>
          </p:spPr>
          <p:txBody>
            <a:bodyPr lIns="90488" tIns="44450" rIns="90488" bIns="44450" anchor="ctr"/>
            <a:lstStyle/>
            <a:p>
              <a:endParaRPr lang="zh-CN" altLang="en-US"/>
            </a:p>
          </p:txBody>
        </p:sp>
        <p:sp>
          <p:nvSpPr>
            <p:cNvPr id="2066454" name="Text Box 22"/>
            <p:cNvSpPr txBox="1">
              <a:spLocks noChangeArrowheads="1"/>
            </p:cNvSpPr>
            <p:nvPr/>
          </p:nvSpPr>
          <p:spPr bwMode="auto">
            <a:xfrm>
              <a:off x="3144" y="3842"/>
              <a:ext cx="1136"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488" tIns="44450" rIns="90488" bIns="44450">
              <a:spAutoFit/>
            </a:bodyPr>
            <a:lstStyle>
              <a:lvl1pPr algn="l" defTabSz="722313">
                <a:defRPr sz="2400">
                  <a:solidFill>
                    <a:schemeClr val="tx1"/>
                  </a:solidFill>
                  <a:latin typeface="Times New Roman" pitchFamily="18" charset="0"/>
                </a:defRPr>
              </a:lvl1pPr>
              <a:lvl2pPr marL="742950" indent="-285750" algn="l" defTabSz="722313">
                <a:defRPr sz="2400">
                  <a:solidFill>
                    <a:schemeClr val="tx1"/>
                  </a:solidFill>
                  <a:latin typeface="Times New Roman" pitchFamily="18" charset="0"/>
                </a:defRPr>
              </a:lvl2pPr>
              <a:lvl3pPr marL="1143000" indent="-228600" algn="l" defTabSz="722313">
                <a:defRPr sz="2400">
                  <a:solidFill>
                    <a:schemeClr val="tx1"/>
                  </a:solidFill>
                  <a:latin typeface="Times New Roman" pitchFamily="18" charset="0"/>
                </a:defRPr>
              </a:lvl3pPr>
              <a:lvl4pPr marL="1600200" indent="-228600" algn="l" defTabSz="722313">
                <a:defRPr sz="2400">
                  <a:solidFill>
                    <a:schemeClr val="tx1"/>
                  </a:solidFill>
                  <a:latin typeface="Times New Roman" pitchFamily="18" charset="0"/>
                </a:defRPr>
              </a:lvl4pPr>
              <a:lvl5pPr marL="2057400" indent="-228600" algn="l" defTabSz="722313">
                <a:defRPr sz="2400">
                  <a:solidFill>
                    <a:schemeClr val="tx1"/>
                  </a:solidFill>
                  <a:latin typeface="Times New Roman" pitchFamily="18" charset="0"/>
                </a:defRPr>
              </a:lvl5pPr>
              <a:lvl6pPr marL="2514600" indent="-228600" defTabSz="722313" eaLnBrk="0" fontAlgn="base" hangingPunct="0">
                <a:spcBef>
                  <a:spcPct val="0"/>
                </a:spcBef>
                <a:spcAft>
                  <a:spcPct val="0"/>
                </a:spcAft>
                <a:defRPr sz="2400">
                  <a:solidFill>
                    <a:schemeClr val="tx1"/>
                  </a:solidFill>
                  <a:latin typeface="Times New Roman" pitchFamily="18" charset="0"/>
                </a:defRPr>
              </a:lvl6pPr>
              <a:lvl7pPr marL="2971800" indent="-228600" defTabSz="722313" eaLnBrk="0" fontAlgn="base" hangingPunct="0">
                <a:spcBef>
                  <a:spcPct val="0"/>
                </a:spcBef>
                <a:spcAft>
                  <a:spcPct val="0"/>
                </a:spcAft>
                <a:defRPr sz="2400">
                  <a:solidFill>
                    <a:schemeClr val="tx1"/>
                  </a:solidFill>
                  <a:latin typeface="Times New Roman" pitchFamily="18" charset="0"/>
                </a:defRPr>
              </a:lvl7pPr>
              <a:lvl8pPr marL="3429000" indent="-228600" defTabSz="722313" eaLnBrk="0" fontAlgn="base" hangingPunct="0">
                <a:spcBef>
                  <a:spcPct val="0"/>
                </a:spcBef>
                <a:spcAft>
                  <a:spcPct val="0"/>
                </a:spcAft>
                <a:defRPr sz="2400">
                  <a:solidFill>
                    <a:schemeClr val="tx1"/>
                  </a:solidFill>
                  <a:latin typeface="Times New Roman" pitchFamily="18" charset="0"/>
                </a:defRPr>
              </a:lvl8pPr>
              <a:lvl9pPr marL="3886200" indent="-228600" defTabSz="722313" eaLnBrk="0" fontAlgn="base" hangingPunct="0">
                <a:spcBef>
                  <a:spcPct val="0"/>
                </a:spcBef>
                <a:spcAft>
                  <a:spcPct val="0"/>
                </a:spcAft>
                <a:defRPr sz="2400">
                  <a:solidFill>
                    <a:schemeClr val="tx1"/>
                  </a:solidFill>
                  <a:latin typeface="Times New Roman" pitchFamily="18" charset="0"/>
                </a:defRPr>
              </a:lvl9pPr>
            </a:lstStyle>
            <a:p>
              <a:pPr algn="ctr"/>
              <a:r>
                <a:rPr lang="en-US" altLang="zh-CN" sz="1400" b="1">
                  <a:solidFill>
                    <a:schemeClr val="tx2"/>
                  </a:solidFill>
                  <a:latin typeface="Arial" charset="0"/>
                </a:rPr>
                <a:t>Functional network</a:t>
              </a:r>
            </a:p>
          </p:txBody>
        </p:sp>
        <p:sp>
          <p:nvSpPr>
            <p:cNvPr id="2066455" name="Text Box 23"/>
            <p:cNvSpPr txBox="1">
              <a:spLocks noChangeArrowheads="1"/>
            </p:cNvSpPr>
            <p:nvPr/>
          </p:nvSpPr>
          <p:spPr bwMode="auto">
            <a:xfrm>
              <a:off x="3182" y="2500"/>
              <a:ext cx="1101"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488" tIns="44450" rIns="90488" bIns="44450">
              <a:spAutoFit/>
            </a:bodyPr>
            <a:lstStyle>
              <a:lvl1pPr algn="l" defTabSz="722313">
                <a:defRPr sz="2400">
                  <a:solidFill>
                    <a:schemeClr val="tx1"/>
                  </a:solidFill>
                  <a:latin typeface="Times New Roman" pitchFamily="18" charset="0"/>
                </a:defRPr>
              </a:lvl1pPr>
              <a:lvl2pPr marL="742950" indent="-285750" algn="l" defTabSz="722313">
                <a:defRPr sz="2400">
                  <a:solidFill>
                    <a:schemeClr val="tx1"/>
                  </a:solidFill>
                  <a:latin typeface="Times New Roman" pitchFamily="18" charset="0"/>
                </a:defRPr>
              </a:lvl2pPr>
              <a:lvl3pPr marL="1143000" indent="-228600" algn="l" defTabSz="722313">
                <a:defRPr sz="2400">
                  <a:solidFill>
                    <a:schemeClr val="tx1"/>
                  </a:solidFill>
                  <a:latin typeface="Times New Roman" pitchFamily="18" charset="0"/>
                </a:defRPr>
              </a:lvl3pPr>
              <a:lvl4pPr marL="1600200" indent="-228600" algn="l" defTabSz="722313">
                <a:defRPr sz="2400">
                  <a:solidFill>
                    <a:schemeClr val="tx1"/>
                  </a:solidFill>
                  <a:latin typeface="Times New Roman" pitchFamily="18" charset="0"/>
                </a:defRPr>
              </a:lvl4pPr>
              <a:lvl5pPr marL="2057400" indent="-228600" algn="l" defTabSz="722313">
                <a:defRPr sz="2400">
                  <a:solidFill>
                    <a:schemeClr val="tx1"/>
                  </a:solidFill>
                  <a:latin typeface="Times New Roman" pitchFamily="18" charset="0"/>
                </a:defRPr>
              </a:lvl5pPr>
              <a:lvl6pPr marL="2514600" indent="-228600" defTabSz="722313" eaLnBrk="0" fontAlgn="base" hangingPunct="0">
                <a:spcBef>
                  <a:spcPct val="0"/>
                </a:spcBef>
                <a:spcAft>
                  <a:spcPct val="0"/>
                </a:spcAft>
                <a:defRPr sz="2400">
                  <a:solidFill>
                    <a:schemeClr val="tx1"/>
                  </a:solidFill>
                  <a:latin typeface="Times New Roman" pitchFamily="18" charset="0"/>
                </a:defRPr>
              </a:lvl6pPr>
              <a:lvl7pPr marL="2971800" indent="-228600" defTabSz="722313" eaLnBrk="0" fontAlgn="base" hangingPunct="0">
                <a:spcBef>
                  <a:spcPct val="0"/>
                </a:spcBef>
                <a:spcAft>
                  <a:spcPct val="0"/>
                </a:spcAft>
                <a:defRPr sz="2400">
                  <a:solidFill>
                    <a:schemeClr val="tx1"/>
                  </a:solidFill>
                  <a:latin typeface="Times New Roman" pitchFamily="18" charset="0"/>
                </a:defRPr>
              </a:lvl7pPr>
              <a:lvl8pPr marL="3429000" indent="-228600" defTabSz="722313" eaLnBrk="0" fontAlgn="base" hangingPunct="0">
                <a:spcBef>
                  <a:spcPct val="0"/>
                </a:spcBef>
                <a:spcAft>
                  <a:spcPct val="0"/>
                </a:spcAft>
                <a:defRPr sz="2400">
                  <a:solidFill>
                    <a:schemeClr val="tx1"/>
                  </a:solidFill>
                  <a:latin typeface="Times New Roman" pitchFamily="18" charset="0"/>
                </a:defRPr>
              </a:lvl8pPr>
              <a:lvl9pPr marL="3886200" indent="-228600" defTabSz="722313" eaLnBrk="0" fontAlgn="base" hangingPunct="0">
                <a:spcBef>
                  <a:spcPct val="0"/>
                </a:spcBef>
                <a:spcAft>
                  <a:spcPct val="0"/>
                </a:spcAft>
                <a:defRPr sz="2400">
                  <a:solidFill>
                    <a:schemeClr val="tx1"/>
                  </a:solidFill>
                  <a:latin typeface="Times New Roman" pitchFamily="18" charset="0"/>
                </a:defRPr>
              </a:lvl9pPr>
            </a:lstStyle>
            <a:p>
              <a:pPr algn="ctr"/>
              <a:r>
                <a:rPr lang="en-US" altLang="zh-CN" sz="1400" b="1">
                  <a:solidFill>
                    <a:schemeClr val="tx2"/>
                  </a:solidFill>
                  <a:latin typeface="Arial" charset="0"/>
                </a:rPr>
                <a:t>Structural network</a:t>
              </a:r>
            </a:p>
          </p:txBody>
        </p:sp>
        <p:sp>
          <p:nvSpPr>
            <p:cNvPr id="2066456" name="Text Box 24"/>
            <p:cNvSpPr txBox="1">
              <a:spLocks noChangeArrowheads="1"/>
            </p:cNvSpPr>
            <p:nvPr/>
          </p:nvSpPr>
          <p:spPr bwMode="auto">
            <a:xfrm>
              <a:off x="3190" y="1089"/>
              <a:ext cx="1101"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488" tIns="44450" rIns="90488" bIns="44450">
              <a:spAutoFit/>
            </a:bodyPr>
            <a:lstStyle>
              <a:lvl1pPr algn="l" defTabSz="722313">
                <a:defRPr sz="2400">
                  <a:solidFill>
                    <a:schemeClr val="tx1"/>
                  </a:solidFill>
                  <a:latin typeface="Times New Roman" pitchFamily="18" charset="0"/>
                </a:defRPr>
              </a:lvl1pPr>
              <a:lvl2pPr marL="742950" indent="-285750" algn="l" defTabSz="722313">
                <a:defRPr sz="2400">
                  <a:solidFill>
                    <a:schemeClr val="tx1"/>
                  </a:solidFill>
                  <a:latin typeface="Times New Roman" pitchFamily="18" charset="0"/>
                </a:defRPr>
              </a:lvl2pPr>
              <a:lvl3pPr marL="1143000" indent="-228600" algn="l" defTabSz="722313">
                <a:defRPr sz="2400">
                  <a:solidFill>
                    <a:schemeClr val="tx1"/>
                  </a:solidFill>
                  <a:latin typeface="Times New Roman" pitchFamily="18" charset="0"/>
                </a:defRPr>
              </a:lvl3pPr>
              <a:lvl4pPr marL="1600200" indent="-228600" algn="l" defTabSz="722313">
                <a:defRPr sz="2400">
                  <a:solidFill>
                    <a:schemeClr val="tx1"/>
                  </a:solidFill>
                  <a:latin typeface="Times New Roman" pitchFamily="18" charset="0"/>
                </a:defRPr>
              </a:lvl4pPr>
              <a:lvl5pPr marL="2057400" indent="-228600" algn="l" defTabSz="722313">
                <a:defRPr sz="2400">
                  <a:solidFill>
                    <a:schemeClr val="tx1"/>
                  </a:solidFill>
                  <a:latin typeface="Times New Roman" pitchFamily="18" charset="0"/>
                </a:defRPr>
              </a:lvl5pPr>
              <a:lvl6pPr marL="2514600" indent="-228600" defTabSz="722313" eaLnBrk="0" fontAlgn="base" hangingPunct="0">
                <a:spcBef>
                  <a:spcPct val="0"/>
                </a:spcBef>
                <a:spcAft>
                  <a:spcPct val="0"/>
                </a:spcAft>
                <a:defRPr sz="2400">
                  <a:solidFill>
                    <a:schemeClr val="tx1"/>
                  </a:solidFill>
                  <a:latin typeface="Times New Roman" pitchFamily="18" charset="0"/>
                </a:defRPr>
              </a:lvl6pPr>
              <a:lvl7pPr marL="2971800" indent="-228600" defTabSz="722313" eaLnBrk="0" fontAlgn="base" hangingPunct="0">
                <a:spcBef>
                  <a:spcPct val="0"/>
                </a:spcBef>
                <a:spcAft>
                  <a:spcPct val="0"/>
                </a:spcAft>
                <a:defRPr sz="2400">
                  <a:solidFill>
                    <a:schemeClr val="tx1"/>
                  </a:solidFill>
                  <a:latin typeface="Times New Roman" pitchFamily="18" charset="0"/>
                </a:defRPr>
              </a:lvl7pPr>
              <a:lvl8pPr marL="3429000" indent="-228600" defTabSz="722313" eaLnBrk="0" fontAlgn="base" hangingPunct="0">
                <a:spcBef>
                  <a:spcPct val="0"/>
                </a:spcBef>
                <a:spcAft>
                  <a:spcPct val="0"/>
                </a:spcAft>
                <a:defRPr sz="2400">
                  <a:solidFill>
                    <a:schemeClr val="tx1"/>
                  </a:solidFill>
                  <a:latin typeface="Times New Roman" pitchFamily="18" charset="0"/>
                </a:defRPr>
              </a:lvl8pPr>
              <a:lvl9pPr marL="3886200" indent="-228600" defTabSz="722313" eaLnBrk="0" fontAlgn="base" hangingPunct="0">
                <a:spcBef>
                  <a:spcPct val="0"/>
                </a:spcBef>
                <a:spcAft>
                  <a:spcPct val="0"/>
                </a:spcAft>
                <a:defRPr sz="2400">
                  <a:solidFill>
                    <a:schemeClr val="tx1"/>
                  </a:solidFill>
                  <a:latin typeface="Times New Roman" pitchFamily="18" charset="0"/>
                </a:defRPr>
              </a:lvl9pPr>
            </a:lstStyle>
            <a:p>
              <a:pPr algn="ctr"/>
              <a:r>
                <a:rPr lang="en-US" altLang="zh-CN" sz="1400" b="1">
                  <a:solidFill>
                    <a:schemeClr val="tx2"/>
                  </a:solidFill>
                  <a:latin typeface="Arial" charset="0"/>
                </a:rPr>
                <a:t>Structural network</a:t>
              </a:r>
            </a:p>
          </p:txBody>
        </p:sp>
        <p:sp>
          <p:nvSpPr>
            <p:cNvPr id="2066457" name="Line 25"/>
            <p:cNvSpPr>
              <a:spLocks noChangeShapeType="1"/>
            </p:cNvSpPr>
            <p:nvPr/>
          </p:nvSpPr>
          <p:spPr bwMode="auto">
            <a:xfrm flipV="1">
              <a:off x="892" y="699"/>
              <a:ext cx="233" cy="6"/>
            </a:xfrm>
            <a:prstGeom prst="line">
              <a:avLst/>
            </a:prstGeom>
            <a:noFill/>
            <a:ln w="50800">
              <a:solidFill>
                <a:schemeClr val="tx1"/>
              </a:solidFill>
              <a:round/>
              <a:headEnd/>
              <a:tailEnd type="triangle" w="med" len="lg"/>
            </a:ln>
            <a:extLst>
              <a:ext uri="{909E8E84-426E-40DD-AFC4-6F175D3DCCD1}">
                <a14:hiddenFill xmlns:a14="http://schemas.microsoft.com/office/drawing/2010/main">
                  <a:noFill/>
                </a14:hiddenFill>
              </a:ext>
            </a:extLst>
          </p:spPr>
          <p:txBody>
            <a:bodyPr lIns="90488" tIns="44450" rIns="90488" bIns="44450" anchor="ctr"/>
            <a:lstStyle/>
            <a:p>
              <a:endParaRPr lang="zh-CN" altLang="en-US"/>
            </a:p>
          </p:txBody>
        </p:sp>
        <p:sp>
          <p:nvSpPr>
            <p:cNvPr id="2066458" name="Line 26"/>
            <p:cNvSpPr>
              <a:spLocks noChangeShapeType="1"/>
            </p:cNvSpPr>
            <p:nvPr/>
          </p:nvSpPr>
          <p:spPr bwMode="auto">
            <a:xfrm flipV="1">
              <a:off x="906" y="2058"/>
              <a:ext cx="233" cy="6"/>
            </a:xfrm>
            <a:prstGeom prst="line">
              <a:avLst/>
            </a:prstGeom>
            <a:noFill/>
            <a:ln w="50800">
              <a:solidFill>
                <a:schemeClr val="tx1"/>
              </a:solidFill>
              <a:round/>
              <a:headEnd/>
              <a:tailEnd type="triangle" w="med" len="lg"/>
            </a:ln>
            <a:extLst>
              <a:ext uri="{909E8E84-426E-40DD-AFC4-6F175D3DCCD1}">
                <a14:hiddenFill xmlns:a14="http://schemas.microsoft.com/office/drawing/2010/main">
                  <a:noFill/>
                </a14:hiddenFill>
              </a:ext>
            </a:extLst>
          </p:spPr>
          <p:txBody>
            <a:bodyPr lIns="90488" tIns="44450" rIns="90488" bIns="44450" anchor="ctr"/>
            <a:lstStyle/>
            <a:p>
              <a:endParaRPr lang="zh-CN" altLang="en-US"/>
            </a:p>
          </p:txBody>
        </p:sp>
        <p:sp>
          <p:nvSpPr>
            <p:cNvPr id="2066459" name="Line 27"/>
            <p:cNvSpPr>
              <a:spLocks noChangeShapeType="1"/>
            </p:cNvSpPr>
            <p:nvPr/>
          </p:nvSpPr>
          <p:spPr bwMode="auto">
            <a:xfrm flipV="1">
              <a:off x="905" y="3482"/>
              <a:ext cx="233" cy="6"/>
            </a:xfrm>
            <a:prstGeom prst="line">
              <a:avLst/>
            </a:prstGeom>
            <a:noFill/>
            <a:ln w="50800">
              <a:solidFill>
                <a:schemeClr val="tx1"/>
              </a:solidFill>
              <a:round/>
              <a:headEnd/>
              <a:tailEnd type="triangle" w="med" len="lg"/>
            </a:ln>
            <a:extLst>
              <a:ext uri="{909E8E84-426E-40DD-AFC4-6F175D3DCCD1}">
                <a14:hiddenFill xmlns:a14="http://schemas.microsoft.com/office/drawing/2010/main">
                  <a:noFill/>
                </a14:hiddenFill>
              </a:ext>
            </a:extLst>
          </p:spPr>
          <p:txBody>
            <a:bodyPr lIns="90488" tIns="44450" rIns="90488" bIns="44450" anchor="ctr"/>
            <a:lstStyle/>
            <a:p>
              <a:endParaRPr lang="zh-CN" altLang="en-US"/>
            </a:p>
          </p:txBody>
        </p:sp>
        <p:sp>
          <p:nvSpPr>
            <p:cNvPr id="2066460" name="Rectangle 28"/>
            <p:cNvSpPr>
              <a:spLocks noChangeArrowheads="1"/>
            </p:cNvSpPr>
            <p:nvPr/>
          </p:nvSpPr>
          <p:spPr bwMode="auto">
            <a:xfrm>
              <a:off x="42" y="97"/>
              <a:ext cx="2893" cy="3948"/>
            </a:xfrm>
            <a:prstGeom prst="rect">
              <a:avLst/>
            </a:prstGeom>
            <a:noFill/>
            <a:ln w="254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endParaRPr lang="zh-CN" altLang="en-US"/>
            </a:p>
          </p:txBody>
        </p:sp>
        <p:sp>
          <p:nvSpPr>
            <p:cNvPr id="2066461" name="Rectangle 29"/>
            <p:cNvSpPr>
              <a:spLocks noChangeArrowheads="1"/>
            </p:cNvSpPr>
            <p:nvPr/>
          </p:nvSpPr>
          <p:spPr bwMode="auto">
            <a:xfrm>
              <a:off x="3025" y="104"/>
              <a:ext cx="1321" cy="3948"/>
            </a:xfrm>
            <a:prstGeom prst="rect">
              <a:avLst/>
            </a:prstGeom>
            <a:noFill/>
            <a:ln w="254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endParaRPr lang="zh-CN" altLang="en-US"/>
            </a:p>
          </p:txBody>
        </p:sp>
        <p:sp>
          <p:nvSpPr>
            <p:cNvPr id="2066462" name="Text Box 30"/>
            <p:cNvSpPr txBox="1">
              <a:spLocks noChangeArrowheads="1"/>
            </p:cNvSpPr>
            <p:nvPr/>
          </p:nvSpPr>
          <p:spPr bwMode="auto">
            <a:xfrm>
              <a:off x="608" y="4102"/>
              <a:ext cx="134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488" tIns="44450" rIns="90488" bIns="44450">
              <a:spAutoFit/>
            </a:bodyPr>
            <a:lstStyle>
              <a:lvl1pPr algn="l" defTabSz="722313">
                <a:defRPr sz="2400">
                  <a:solidFill>
                    <a:schemeClr val="tx1"/>
                  </a:solidFill>
                  <a:latin typeface="Times New Roman" pitchFamily="18" charset="0"/>
                </a:defRPr>
              </a:lvl1pPr>
              <a:lvl2pPr marL="742950" indent="-285750" algn="l" defTabSz="722313">
                <a:defRPr sz="2400">
                  <a:solidFill>
                    <a:schemeClr val="tx1"/>
                  </a:solidFill>
                  <a:latin typeface="Times New Roman" pitchFamily="18" charset="0"/>
                </a:defRPr>
              </a:lvl2pPr>
              <a:lvl3pPr marL="1143000" indent="-228600" algn="l" defTabSz="722313">
                <a:defRPr sz="2400">
                  <a:solidFill>
                    <a:schemeClr val="tx1"/>
                  </a:solidFill>
                  <a:latin typeface="Times New Roman" pitchFamily="18" charset="0"/>
                </a:defRPr>
              </a:lvl3pPr>
              <a:lvl4pPr marL="1600200" indent="-228600" algn="l" defTabSz="722313">
                <a:defRPr sz="2400">
                  <a:solidFill>
                    <a:schemeClr val="tx1"/>
                  </a:solidFill>
                  <a:latin typeface="Times New Roman" pitchFamily="18" charset="0"/>
                </a:defRPr>
              </a:lvl4pPr>
              <a:lvl5pPr marL="2057400" indent="-228600" algn="l" defTabSz="722313">
                <a:defRPr sz="2400">
                  <a:solidFill>
                    <a:schemeClr val="tx1"/>
                  </a:solidFill>
                  <a:latin typeface="Times New Roman" pitchFamily="18" charset="0"/>
                </a:defRPr>
              </a:lvl5pPr>
              <a:lvl6pPr marL="2514600" indent="-228600" defTabSz="722313" eaLnBrk="0" fontAlgn="base" hangingPunct="0">
                <a:spcBef>
                  <a:spcPct val="0"/>
                </a:spcBef>
                <a:spcAft>
                  <a:spcPct val="0"/>
                </a:spcAft>
                <a:defRPr sz="2400">
                  <a:solidFill>
                    <a:schemeClr val="tx1"/>
                  </a:solidFill>
                  <a:latin typeface="Times New Roman" pitchFamily="18" charset="0"/>
                </a:defRPr>
              </a:lvl6pPr>
              <a:lvl7pPr marL="2971800" indent="-228600" defTabSz="722313" eaLnBrk="0" fontAlgn="base" hangingPunct="0">
                <a:spcBef>
                  <a:spcPct val="0"/>
                </a:spcBef>
                <a:spcAft>
                  <a:spcPct val="0"/>
                </a:spcAft>
                <a:defRPr sz="2400">
                  <a:solidFill>
                    <a:schemeClr val="tx1"/>
                  </a:solidFill>
                  <a:latin typeface="Times New Roman" pitchFamily="18" charset="0"/>
                </a:defRPr>
              </a:lvl7pPr>
              <a:lvl8pPr marL="3429000" indent="-228600" defTabSz="722313" eaLnBrk="0" fontAlgn="base" hangingPunct="0">
                <a:spcBef>
                  <a:spcPct val="0"/>
                </a:spcBef>
                <a:spcAft>
                  <a:spcPct val="0"/>
                </a:spcAft>
                <a:defRPr sz="2400">
                  <a:solidFill>
                    <a:schemeClr val="tx1"/>
                  </a:solidFill>
                  <a:latin typeface="Times New Roman" pitchFamily="18" charset="0"/>
                </a:defRPr>
              </a:lvl8pPr>
              <a:lvl9pPr marL="3886200" indent="-228600" defTabSz="722313" eaLnBrk="0" fontAlgn="base" hangingPunct="0">
                <a:spcBef>
                  <a:spcPct val="0"/>
                </a:spcBef>
                <a:spcAft>
                  <a:spcPct val="0"/>
                </a:spcAft>
                <a:defRPr sz="2400">
                  <a:solidFill>
                    <a:schemeClr val="tx1"/>
                  </a:solidFill>
                  <a:latin typeface="Times New Roman" pitchFamily="18" charset="0"/>
                </a:defRPr>
              </a:lvl9pPr>
            </a:lstStyle>
            <a:p>
              <a:pPr algn="ctr"/>
              <a:r>
                <a:rPr lang="en-US" altLang="zh-CN" sz="1600" b="1">
                  <a:solidFill>
                    <a:schemeClr val="tx2"/>
                  </a:solidFill>
                </a:rPr>
                <a:t>Network Construction</a:t>
              </a:r>
            </a:p>
          </p:txBody>
        </p:sp>
        <p:sp>
          <p:nvSpPr>
            <p:cNvPr id="2066463" name="Text Box 31"/>
            <p:cNvSpPr txBox="1">
              <a:spLocks noChangeArrowheads="1"/>
            </p:cNvSpPr>
            <p:nvPr/>
          </p:nvSpPr>
          <p:spPr bwMode="auto">
            <a:xfrm>
              <a:off x="2763" y="4106"/>
              <a:ext cx="155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488" tIns="44450" rIns="90488" bIns="44450">
              <a:spAutoFit/>
            </a:bodyPr>
            <a:lstStyle>
              <a:lvl1pPr algn="l" defTabSz="722313">
                <a:defRPr sz="2400">
                  <a:solidFill>
                    <a:schemeClr val="tx1"/>
                  </a:solidFill>
                  <a:latin typeface="Times New Roman" pitchFamily="18" charset="0"/>
                </a:defRPr>
              </a:lvl1pPr>
              <a:lvl2pPr marL="742950" indent="-285750" algn="l" defTabSz="722313">
                <a:defRPr sz="2400">
                  <a:solidFill>
                    <a:schemeClr val="tx1"/>
                  </a:solidFill>
                  <a:latin typeface="Times New Roman" pitchFamily="18" charset="0"/>
                </a:defRPr>
              </a:lvl2pPr>
              <a:lvl3pPr marL="1143000" indent="-228600" algn="l" defTabSz="722313">
                <a:defRPr sz="2400">
                  <a:solidFill>
                    <a:schemeClr val="tx1"/>
                  </a:solidFill>
                  <a:latin typeface="Times New Roman" pitchFamily="18" charset="0"/>
                </a:defRPr>
              </a:lvl3pPr>
              <a:lvl4pPr marL="1600200" indent="-228600" algn="l" defTabSz="722313">
                <a:defRPr sz="2400">
                  <a:solidFill>
                    <a:schemeClr val="tx1"/>
                  </a:solidFill>
                  <a:latin typeface="Times New Roman" pitchFamily="18" charset="0"/>
                </a:defRPr>
              </a:lvl4pPr>
              <a:lvl5pPr marL="2057400" indent="-228600" algn="l" defTabSz="722313">
                <a:defRPr sz="2400">
                  <a:solidFill>
                    <a:schemeClr val="tx1"/>
                  </a:solidFill>
                  <a:latin typeface="Times New Roman" pitchFamily="18" charset="0"/>
                </a:defRPr>
              </a:lvl5pPr>
              <a:lvl6pPr marL="2514600" indent="-228600" defTabSz="722313" eaLnBrk="0" fontAlgn="base" hangingPunct="0">
                <a:spcBef>
                  <a:spcPct val="0"/>
                </a:spcBef>
                <a:spcAft>
                  <a:spcPct val="0"/>
                </a:spcAft>
                <a:defRPr sz="2400">
                  <a:solidFill>
                    <a:schemeClr val="tx1"/>
                  </a:solidFill>
                  <a:latin typeface="Times New Roman" pitchFamily="18" charset="0"/>
                </a:defRPr>
              </a:lvl6pPr>
              <a:lvl7pPr marL="2971800" indent="-228600" defTabSz="722313" eaLnBrk="0" fontAlgn="base" hangingPunct="0">
                <a:spcBef>
                  <a:spcPct val="0"/>
                </a:spcBef>
                <a:spcAft>
                  <a:spcPct val="0"/>
                </a:spcAft>
                <a:defRPr sz="2400">
                  <a:solidFill>
                    <a:schemeClr val="tx1"/>
                  </a:solidFill>
                  <a:latin typeface="Times New Roman" pitchFamily="18" charset="0"/>
                </a:defRPr>
              </a:lvl7pPr>
              <a:lvl8pPr marL="3429000" indent="-228600" defTabSz="722313" eaLnBrk="0" fontAlgn="base" hangingPunct="0">
                <a:spcBef>
                  <a:spcPct val="0"/>
                </a:spcBef>
                <a:spcAft>
                  <a:spcPct val="0"/>
                </a:spcAft>
                <a:defRPr sz="2400">
                  <a:solidFill>
                    <a:schemeClr val="tx1"/>
                  </a:solidFill>
                  <a:latin typeface="Times New Roman" pitchFamily="18" charset="0"/>
                </a:defRPr>
              </a:lvl8pPr>
              <a:lvl9pPr marL="3886200" indent="-228600" defTabSz="722313" eaLnBrk="0" fontAlgn="base" hangingPunct="0">
                <a:spcBef>
                  <a:spcPct val="0"/>
                </a:spcBef>
                <a:spcAft>
                  <a:spcPct val="0"/>
                </a:spcAft>
                <a:defRPr sz="2400">
                  <a:solidFill>
                    <a:schemeClr val="tx1"/>
                  </a:solidFill>
                  <a:latin typeface="Times New Roman" pitchFamily="18" charset="0"/>
                </a:defRPr>
              </a:lvl9pPr>
            </a:lstStyle>
            <a:p>
              <a:pPr algn="ctr"/>
              <a:r>
                <a:rPr lang="en-US" altLang="zh-CN" sz="1600" b="1">
                  <a:solidFill>
                    <a:schemeClr val="tx2"/>
                  </a:solidFill>
                </a:rPr>
                <a:t>Network Characterization</a:t>
              </a:r>
            </a:p>
          </p:txBody>
        </p:sp>
        <p:grpSp>
          <p:nvGrpSpPr>
            <p:cNvPr id="2066464" name="Group 32"/>
            <p:cNvGrpSpPr>
              <a:grpSpLocks/>
            </p:cNvGrpSpPr>
            <p:nvPr/>
          </p:nvGrpSpPr>
          <p:grpSpPr bwMode="auto">
            <a:xfrm>
              <a:off x="4427" y="114"/>
              <a:ext cx="1354" cy="4474"/>
              <a:chOff x="4457" y="0"/>
              <a:chExt cx="1303" cy="4879"/>
            </a:xfrm>
          </p:grpSpPr>
          <p:sp>
            <p:nvSpPr>
              <p:cNvPr id="2066465" name="Rectangle 33"/>
              <p:cNvSpPr>
                <a:spLocks noChangeArrowheads="1"/>
              </p:cNvSpPr>
              <p:nvPr/>
            </p:nvSpPr>
            <p:spPr bwMode="auto">
              <a:xfrm>
                <a:off x="4471" y="0"/>
                <a:ext cx="1219" cy="4320"/>
              </a:xfrm>
              <a:prstGeom prst="rect">
                <a:avLst/>
              </a:prstGeom>
              <a:solidFill>
                <a:srgbClr val="003366">
                  <a:alpha val="52940"/>
                </a:srgbClr>
              </a:solidFill>
              <a:ln w="25400" algn="ctr">
                <a:solidFill>
                  <a:srgbClr val="FF0000"/>
                </a:solidFill>
                <a:miter lim="800000"/>
                <a:headEnd/>
                <a:tailEnd/>
              </a:ln>
            </p:spPr>
            <p:txBody>
              <a:bodyPr wrap="none" lIns="90488" tIns="44450" rIns="90488" bIns="44450" anchor="ctr"/>
              <a:lstStyle/>
              <a:p>
                <a:pPr algn="l" defTabSz="722313"/>
                <a:endParaRPr lang="en-US" altLang="zh-CN" sz="1600"/>
              </a:p>
            </p:txBody>
          </p:sp>
          <p:sp>
            <p:nvSpPr>
              <p:cNvPr id="2066466" name="Rectangle 34"/>
              <p:cNvSpPr>
                <a:spLocks noChangeArrowheads="1"/>
              </p:cNvSpPr>
              <p:nvPr/>
            </p:nvSpPr>
            <p:spPr bwMode="auto">
              <a:xfrm>
                <a:off x="4457" y="104"/>
                <a:ext cx="1303" cy="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p>
                <a:pPr algn="l" defTabSz="722313"/>
                <a:r>
                  <a:rPr lang="en-US" altLang="zh-CN" sz="1400" b="1"/>
                  <a:t>1) Healthy young adults</a:t>
                </a:r>
              </a:p>
              <a:p>
                <a:pPr algn="l" defTabSz="722313"/>
                <a:r>
                  <a:rPr lang="en-US" altLang="zh-CN" sz="1400" b="1"/>
                  <a:t>2) Normal aging</a:t>
                </a:r>
              </a:p>
              <a:p>
                <a:pPr algn="l" defTabSz="722313"/>
                <a:r>
                  <a:rPr lang="en-US" altLang="zh-CN" sz="1400" b="1"/>
                  <a:t>3) Alzheimer’s disease</a:t>
                </a:r>
              </a:p>
              <a:p>
                <a:pPr algn="l" defTabSz="722313"/>
                <a:r>
                  <a:rPr lang="en-US" altLang="zh-CN" sz="1400" b="1"/>
                  <a:t>4) Multiple sclerosis</a:t>
                </a:r>
              </a:p>
              <a:p>
                <a:pPr algn="l" defTabSz="722313"/>
                <a:r>
                  <a:rPr lang="en-US" altLang="zh-CN" sz="1400" b="1"/>
                  <a:t>5) ADHD </a:t>
                </a:r>
              </a:p>
              <a:p>
                <a:pPr algn="l" defTabSz="722313"/>
                <a:r>
                  <a:rPr lang="en-US" altLang="zh-CN" sz="1400" b="1"/>
                  <a:t>6) OCD</a:t>
                </a:r>
              </a:p>
              <a:p>
                <a:pPr algn="l" defTabSz="722313"/>
                <a:r>
                  <a:rPr lang="en-US" altLang="zh-CN" sz="1400" b="1"/>
                  <a:t>7) Schizophrenia</a:t>
                </a:r>
              </a:p>
              <a:p>
                <a:pPr algn="l" defTabSz="722313"/>
                <a:r>
                  <a:rPr lang="en-US" altLang="zh-CN" sz="1400" b="1"/>
                  <a:t>8) Depression</a:t>
                </a:r>
              </a:p>
              <a:p>
                <a:pPr algn="l" defTabSz="722313"/>
                <a:r>
                  <a:rPr lang="en-US" altLang="zh-CN" sz="1400" b="1"/>
                  <a:t>9) Epilepsy</a:t>
                </a:r>
              </a:p>
              <a:p>
                <a:pPr algn="l" defTabSz="722313"/>
                <a:r>
                  <a:rPr lang="en-US" altLang="zh-CN" sz="1400" b="1"/>
                  <a:t>……</a:t>
                </a:r>
              </a:p>
              <a:p>
                <a:pPr algn="l" defTabSz="722313"/>
                <a:endParaRPr lang="en-US" altLang="zh-CN" sz="1400" b="1"/>
              </a:p>
              <a:p>
                <a:pPr algn="l" defTabSz="722313"/>
                <a:endParaRPr lang="en-US" altLang="zh-CN" sz="1600"/>
              </a:p>
              <a:p>
                <a:pPr algn="l" defTabSz="722313"/>
                <a:endParaRPr lang="en-US" altLang="zh-CN" sz="1600"/>
              </a:p>
              <a:p>
                <a:pPr algn="l" defTabSz="722313"/>
                <a:endParaRPr lang="en-US" altLang="zh-CN" sz="1600"/>
              </a:p>
              <a:p>
                <a:pPr algn="l" defTabSz="722313"/>
                <a:endParaRPr lang="en-US" altLang="zh-CN" sz="1600"/>
              </a:p>
              <a:p>
                <a:pPr algn="l" defTabSz="722313"/>
                <a:endParaRPr lang="en-US" altLang="zh-CN" sz="1600"/>
              </a:p>
              <a:p>
                <a:pPr algn="l" defTabSz="722313"/>
                <a:endParaRPr lang="en-US" altLang="zh-CN" sz="1600"/>
              </a:p>
              <a:p>
                <a:pPr algn="l" defTabSz="722313"/>
                <a:endParaRPr lang="en-US" altLang="zh-CN" sz="1600"/>
              </a:p>
              <a:p>
                <a:pPr algn="l" defTabSz="722313"/>
                <a:endParaRPr lang="en-US" altLang="zh-CN" sz="1600"/>
              </a:p>
              <a:p>
                <a:pPr algn="l" defTabSz="722313"/>
                <a:endParaRPr lang="en-US" altLang="zh-CN" sz="1600"/>
              </a:p>
              <a:p>
                <a:pPr algn="l" defTabSz="722313"/>
                <a:endParaRPr lang="en-US" altLang="zh-CN" sz="1600"/>
              </a:p>
              <a:p>
                <a:pPr algn="l" defTabSz="722313"/>
                <a:endParaRPr lang="en-US" altLang="zh-CN" sz="1600"/>
              </a:p>
              <a:p>
                <a:pPr algn="l" defTabSz="722313"/>
                <a:endParaRPr lang="en-US" altLang="zh-CN" sz="1600"/>
              </a:p>
              <a:p>
                <a:pPr algn="l" defTabSz="722313"/>
                <a:endParaRPr lang="en-US" altLang="zh-CN" sz="1600"/>
              </a:p>
              <a:p>
                <a:pPr algn="l" defTabSz="722313"/>
                <a:endParaRPr lang="en-US" altLang="zh-CN" sz="1600"/>
              </a:p>
              <a:p>
                <a:pPr algn="l" defTabSz="722313"/>
                <a:endParaRPr lang="en-US" altLang="zh-CN" sz="1600"/>
              </a:p>
              <a:p>
                <a:pPr algn="l" defTabSz="722313"/>
                <a:endParaRPr lang="en-US" altLang="zh-CN" sz="1600"/>
              </a:p>
            </p:txBody>
          </p:sp>
        </p:grpSp>
        <p:sp>
          <p:nvSpPr>
            <p:cNvPr id="2066467" name="Rectangle 35"/>
            <p:cNvSpPr>
              <a:spLocks noChangeArrowheads="1"/>
            </p:cNvSpPr>
            <p:nvPr/>
          </p:nvSpPr>
          <p:spPr bwMode="auto">
            <a:xfrm>
              <a:off x="4414" y="4106"/>
              <a:ext cx="131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488" tIns="44450" rIns="90488" bIns="44450">
              <a:spAutoFit/>
            </a:bodyPr>
            <a:lstStyle/>
            <a:p>
              <a:pPr defTabSz="722313"/>
              <a:r>
                <a:rPr lang="en-US" altLang="zh-CN" sz="1600" b="1"/>
                <a:t>Network Applications</a:t>
              </a:r>
            </a:p>
          </p:txBody>
        </p:sp>
        <p:sp>
          <p:nvSpPr>
            <p:cNvPr id="2066468" name="Line 36"/>
            <p:cNvSpPr>
              <a:spLocks noChangeShapeType="1"/>
            </p:cNvSpPr>
            <p:nvPr/>
          </p:nvSpPr>
          <p:spPr bwMode="auto">
            <a:xfrm flipV="1">
              <a:off x="4341" y="1969"/>
              <a:ext cx="227" cy="14"/>
            </a:xfrm>
            <a:prstGeom prst="line">
              <a:avLst/>
            </a:prstGeom>
            <a:noFill/>
            <a:ln w="50800">
              <a:solidFill>
                <a:srgbClr val="FFFF00"/>
              </a:solidFill>
              <a:round/>
              <a:headEnd/>
              <a:tailEnd type="triangle" w="med" len="lg"/>
            </a:ln>
            <a:extLst>
              <a:ext uri="{909E8E84-426E-40DD-AFC4-6F175D3DCCD1}">
                <a14:hiddenFill xmlns:a14="http://schemas.microsoft.com/office/drawing/2010/main">
                  <a:noFill/>
                </a14:hiddenFill>
              </a:ext>
            </a:extLst>
          </p:spPr>
          <p:txBody>
            <a:bodyPr lIns="90488" tIns="44450" rIns="90488" bIns="44450" anchor="ctr"/>
            <a:lstStyle/>
            <a:p>
              <a:endParaRPr lang="zh-CN" altLang="en-US"/>
            </a:p>
          </p:txBody>
        </p:sp>
        <p:sp>
          <p:nvSpPr>
            <p:cNvPr id="2066469" name="Line 37"/>
            <p:cNvSpPr>
              <a:spLocks noChangeShapeType="1"/>
            </p:cNvSpPr>
            <p:nvPr/>
          </p:nvSpPr>
          <p:spPr bwMode="auto">
            <a:xfrm flipV="1">
              <a:off x="2879" y="1145"/>
              <a:ext cx="227" cy="415"/>
            </a:xfrm>
            <a:prstGeom prst="line">
              <a:avLst/>
            </a:prstGeom>
            <a:noFill/>
            <a:ln w="50800">
              <a:solidFill>
                <a:srgbClr val="FFFF00"/>
              </a:solidFill>
              <a:round/>
              <a:headEnd/>
              <a:tailEnd type="triangle" w="med" len="lg"/>
            </a:ln>
            <a:extLst>
              <a:ext uri="{909E8E84-426E-40DD-AFC4-6F175D3DCCD1}">
                <a14:hiddenFill xmlns:a14="http://schemas.microsoft.com/office/drawing/2010/main">
                  <a:noFill/>
                </a14:hiddenFill>
              </a:ext>
            </a:extLst>
          </p:spPr>
          <p:txBody>
            <a:bodyPr lIns="90488" tIns="44450" rIns="90488" bIns="44450" anchor="ctr"/>
            <a:lstStyle/>
            <a:p>
              <a:endParaRPr lang="zh-CN" altLang="en-US"/>
            </a:p>
          </p:txBody>
        </p:sp>
        <p:sp>
          <p:nvSpPr>
            <p:cNvPr id="2066470" name="Line 38"/>
            <p:cNvSpPr>
              <a:spLocks noChangeShapeType="1"/>
            </p:cNvSpPr>
            <p:nvPr/>
          </p:nvSpPr>
          <p:spPr bwMode="auto">
            <a:xfrm flipV="1">
              <a:off x="2891" y="2025"/>
              <a:ext cx="266" cy="14"/>
            </a:xfrm>
            <a:prstGeom prst="line">
              <a:avLst/>
            </a:prstGeom>
            <a:noFill/>
            <a:ln w="50800">
              <a:solidFill>
                <a:srgbClr val="FFFF00"/>
              </a:solidFill>
              <a:round/>
              <a:headEnd/>
              <a:tailEnd type="triangle" w="med" len="lg"/>
            </a:ln>
            <a:extLst>
              <a:ext uri="{909E8E84-426E-40DD-AFC4-6F175D3DCCD1}">
                <a14:hiddenFill xmlns:a14="http://schemas.microsoft.com/office/drawing/2010/main">
                  <a:noFill/>
                </a14:hiddenFill>
              </a:ext>
            </a:extLst>
          </p:spPr>
          <p:txBody>
            <a:bodyPr lIns="90488" tIns="44450" rIns="90488" bIns="44450" anchor="ctr"/>
            <a:lstStyle/>
            <a:p>
              <a:endParaRPr lang="zh-CN" altLang="en-US"/>
            </a:p>
          </p:txBody>
        </p:sp>
        <p:sp>
          <p:nvSpPr>
            <p:cNvPr id="2066471" name="Line 39"/>
            <p:cNvSpPr>
              <a:spLocks noChangeShapeType="1"/>
            </p:cNvSpPr>
            <p:nvPr/>
          </p:nvSpPr>
          <p:spPr bwMode="auto">
            <a:xfrm>
              <a:off x="2911" y="2602"/>
              <a:ext cx="273" cy="388"/>
            </a:xfrm>
            <a:prstGeom prst="line">
              <a:avLst/>
            </a:prstGeom>
            <a:noFill/>
            <a:ln w="50800">
              <a:solidFill>
                <a:srgbClr val="FFFF00"/>
              </a:solidFill>
              <a:round/>
              <a:headEnd/>
              <a:tailEnd type="triangle" w="med" len="lg"/>
            </a:ln>
            <a:extLst>
              <a:ext uri="{909E8E84-426E-40DD-AFC4-6F175D3DCCD1}">
                <a14:hiddenFill xmlns:a14="http://schemas.microsoft.com/office/drawing/2010/main">
                  <a:noFill/>
                </a14:hiddenFill>
              </a:ext>
            </a:extLst>
          </p:spPr>
          <p:txBody>
            <a:bodyPr lIns="90488" tIns="44450" rIns="90488" bIns="44450" anchor="ctr"/>
            <a:lstStyle/>
            <a:p>
              <a:endParaRPr lang="zh-CN" altLang="en-US"/>
            </a:p>
          </p:txBody>
        </p:sp>
      </p:grpSp>
      <p:sp>
        <p:nvSpPr>
          <p:cNvPr id="2066473" name="Rectangle 41"/>
          <p:cNvSpPr>
            <a:spLocks noChangeArrowheads="1"/>
          </p:cNvSpPr>
          <p:nvPr/>
        </p:nvSpPr>
        <p:spPr bwMode="auto">
          <a:xfrm>
            <a:off x="368300" y="-61913"/>
            <a:ext cx="8239125" cy="596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defTabSz="722313"/>
            <a:r>
              <a:rPr lang="en-US" altLang="zh-CN">
                <a:effectLst>
                  <a:outerShdw blurRad="38100" dist="38100" dir="2700000" algn="tl">
                    <a:srgbClr val="000000"/>
                  </a:outerShdw>
                </a:effectLst>
              </a:rPr>
              <a:t>Our research work</a:t>
            </a:r>
          </a:p>
        </p:txBody>
      </p:sp>
    </p:spTree>
    <p:extLst>
      <p:ext uri="{BB962C8B-B14F-4D97-AF65-F5344CB8AC3E}">
        <p14:creationId xmlns:p14="http://schemas.microsoft.com/office/powerpoint/2010/main" val="1017732257"/>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Network Properties</a:t>
            </a:r>
            <a:endParaRPr lang="zh-CN" altLang="en-US" dirty="0"/>
          </a:p>
        </p:txBody>
      </p:sp>
      <p:sp>
        <p:nvSpPr>
          <p:cNvPr id="4" name="内容占位符 3"/>
          <p:cNvSpPr>
            <a:spLocks noGrp="1"/>
          </p:cNvSpPr>
          <p:nvPr>
            <p:ph idx="1"/>
          </p:nvPr>
        </p:nvSpPr>
        <p:spPr/>
        <p:txBody>
          <a:bodyPr/>
          <a:lstStyle/>
          <a:p>
            <a:endParaRPr lang="zh-CN" altLang="en-US"/>
          </a:p>
        </p:txBody>
      </p:sp>
      <p:sp>
        <p:nvSpPr>
          <p:cNvPr id="2" name="灯片编号占位符 1"/>
          <p:cNvSpPr>
            <a:spLocks noGrp="1"/>
          </p:cNvSpPr>
          <p:nvPr>
            <p:ph type="sldNum" sz="quarter" idx="10"/>
          </p:nvPr>
        </p:nvSpPr>
        <p:spPr/>
        <p:txBody>
          <a:bodyPr/>
          <a:lstStyle/>
          <a:p>
            <a:fld id="{B7F05CB5-CFA1-49B7-BF35-E470197A8F4E}" type="slidenum">
              <a:rPr lang="zh-CN" altLang="en-US" smtClean="0"/>
              <a:t>49</a:t>
            </a:fld>
            <a:endParaRPr lang="zh-CN" altLang="en-US"/>
          </a:p>
        </p:txBody>
      </p:sp>
      <p:pic>
        <p:nvPicPr>
          <p:cNvPr id="1026" name="Picture 2" descr="C:\Users\T420\Desktop\iccad\nihms203706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472" y="1196752"/>
            <a:ext cx="64008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755288"/>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6514" name="Rectangle 2"/>
          <p:cNvSpPr>
            <a:spLocks noGrp="1" noChangeArrowheads="1"/>
          </p:cNvSpPr>
          <p:nvPr>
            <p:ph type="title"/>
          </p:nvPr>
        </p:nvSpPr>
        <p:spPr/>
        <p:txBody>
          <a:bodyPr/>
          <a:lstStyle/>
          <a:p>
            <a:r>
              <a:rPr lang="en-US" altLang="zh-CN" dirty="0">
                <a:ea typeface="宋体" pitchFamily="2" charset="-122"/>
              </a:rPr>
              <a:t>Scales and levels of brain networks</a:t>
            </a:r>
          </a:p>
        </p:txBody>
      </p:sp>
      <p:sp>
        <p:nvSpPr>
          <p:cNvPr id="1856515" name="Rectangle 3"/>
          <p:cNvSpPr>
            <a:spLocks noGrp="1" noChangeArrowheads="1"/>
          </p:cNvSpPr>
          <p:nvPr>
            <p:ph idx="1"/>
          </p:nvPr>
        </p:nvSpPr>
        <p:spPr>
          <a:xfrm>
            <a:off x="566738" y="1123603"/>
            <a:ext cx="8397750" cy="5257725"/>
          </a:xfrm>
        </p:spPr>
        <p:txBody>
          <a:bodyPr/>
          <a:lstStyle/>
          <a:p>
            <a:pPr>
              <a:buClr>
                <a:srgbClr val="FFCC00"/>
              </a:buClr>
              <a:buSzPct val="70000"/>
              <a:buFont typeface="Wingdings" pitchFamily="2" charset="2"/>
              <a:buChar char="n"/>
            </a:pPr>
            <a:r>
              <a:rPr lang="en-US" altLang="zh-CN" sz="2400" b="0" dirty="0">
                <a:latin typeface="Arial" charset="0"/>
                <a:ea typeface="宋体" pitchFamily="2" charset="-122"/>
              </a:rPr>
              <a:t>Basic structure of brain networks (node and connection) can be defined at different scales.</a:t>
            </a:r>
          </a:p>
          <a:p>
            <a:pPr lvl="1">
              <a:buClr>
                <a:schemeClr val="accent1"/>
              </a:buClr>
              <a:buSzPct val="70000"/>
              <a:buFont typeface="Wingdings" pitchFamily="2" charset="2"/>
              <a:buChar char="n"/>
            </a:pPr>
            <a:endParaRPr lang="en-US" altLang="zh-CN" b="0" dirty="0">
              <a:ea typeface="宋体" pitchFamily="2" charset="-122"/>
            </a:endParaRPr>
          </a:p>
        </p:txBody>
      </p:sp>
      <p:sp>
        <p:nvSpPr>
          <p:cNvPr id="1856516" name="Rectangle 4"/>
          <p:cNvSpPr>
            <a:spLocks noChangeArrowheads="1"/>
          </p:cNvSpPr>
          <p:nvPr/>
        </p:nvSpPr>
        <p:spPr bwMode="auto">
          <a:xfrm>
            <a:off x="5170488" y="6332538"/>
            <a:ext cx="36274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dirty="0" err="1">
                <a:solidFill>
                  <a:schemeClr val="tx1"/>
                </a:solidFill>
                <a:latin typeface="Arial" charset="0"/>
              </a:rPr>
              <a:t>Sporns</a:t>
            </a:r>
            <a:r>
              <a:rPr lang="en-US" altLang="zh-CN" sz="1600" dirty="0">
                <a:solidFill>
                  <a:schemeClr val="tx1"/>
                </a:solidFill>
                <a:latin typeface="Arial" charset="0"/>
              </a:rPr>
              <a:t> et al (2005) </a:t>
            </a:r>
            <a:r>
              <a:rPr lang="en-US" altLang="zh-CN" sz="1600" dirty="0" err="1">
                <a:solidFill>
                  <a:schemeClr val="tx1"/>
                </a:solidFill>
                <a:latin typeface="Arial" charset="0"/>
              </a:rPr>
              <a:t>PLoS</a:t>
            </a:r>
            <a:r>
              <a:rPr lang="en-US" altLang="zh-CN" sz="1600" dirty="0">
                <a:solidFill>
                  <a:schemeClr val="tx1"/>
                </a:solidFill>
                <a:latin typeface="Arial" charset="0"/>
              </a:rPr>
              <a:t> </a:t>
            </a:r>
            <a:r>
              <a:rPr lang="en-US" altLang="zh-CN" sz="1600" dirty="0" err="1">
                <a:solidFill>
                  <a:schemeClr val="tx1"/>
                </a:solidFill>
                <a:latin typeface="Arial" charset="0"/>
              </a:rPr>
              <a:t>Comput</a:t>
            </a:r>
            <a:r>
              <a:rPr lang="en-US" altLang="zh-CN" sz="1600" dirty="0">
                <a:solidFill>
                  <a:schemeClr val="tx1"/>
                </a:solidFill>
                <a:latin typeface="Arial" charset="0"/>
              </a:rPr>
              <a:t> </a:t>
            </a:r>
            <a:r>
              <a:rPr lang="en-US" altLang="zh-CN" sz="1600" dirty="0" err="1">
                <a:solidFill>
                  <a:schemeClr val="tx1"/>
                </a:solidFill>
                <a:latin typeface="Arial" charset="0"/>
              </a:rPr>
              <a:t>Biol</a:t>
            </a:r>
            <a:endParaRPr lang="en-US" altLang="zh-CN" sz="1600" dirty="0">
              <a:solidFill>
                <a:schemeClr val="tx1"/>
              </a:solidFill>
              <a:latin typeface="Arial" charset="0"/>
            </a:endParaRPr>
          </a:p>
        </p:txBody>
      </p:sp>
      <p:pic>
        <p:nvPicPr>
          <p:cNvPr id="18565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1874" r="14331" b="14635"/>
          <a:stretch>
            <a:fillRect/>
          </a:stretch>
        </p:blipFill>
        <p:spPr bwMode="auto">
          <a:xfrm>
            <a:off x="6415088" y="3508375"/>
            <a:ext cx="2347912"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56518" name="Rectangle 6"/>
          <p:cNvSpPr>
            <a:spLocks noChangeArrowheads="1"/>
          </p:cNvSpPr>
          <p:nvPr/>
        </p:nvSpPr>
        <p:spPr bwMode="auto">
          <a:xfrm>
            <a:off x="5970588" y="2043113"/>
            <a:ext cx="3259137" cy="144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6075" indent="-346075" algn="l" defTabSz="722313">
              <a:spcBef>
                <a:spcPct val="20000"/>
              </a:spcBef>
              <a:buClr>
                <a:srgbClr val="FFCC00"/>
              </a:buClr>
              <a:buSzPct val="70000"/>
              <a:buFont typeface="Wingdings" pitchFamily="2" charset="2"/>
              <a:buNone/>
            </a:pPr>
            <a:r>
              <a:rPr lang="en-GB" altLang="zh-CN" sz="1600" b="1" dirty="0">
                <a:solidFill>
                  <a:schemeClr val="hlink"/>
                </a:solidFill>
                <a:latin typeface="Arial Unicode MS" pitchFamily="34" charset="-122"/>
                <a:ea typeface="Arial Unicode MS" pitchFamily="34" charset="-122"/>
                <a:cs typeface="Arial Unicode MS" pitchFamily="34" charset="-122"/>
              </a:rPr>
              <a:t>      </a:t>
            </a:r>
            <a:r>
              <a:rPr lang="en-GB" altLang="zh-CN" sz="1600" b="1" dirty="0" err="1">
                <a:solidFill>
                  <a:schemeClr val="hlink"/>
                </a:solidFill>
                <a:latin typeface="Arial Unicode MS" pitchFamily="34" charset="-122"/>
                <a:ea typeface="Arial Unicode MS" pitchFamily="34" charset="-122"/>
                <a:cs typeface="Arial Unicode MS" pitchFamily="34" charset="-122"/>
              </a:rPr>
              <a:t>Macroscale</a:t>
            </a:r>
            <a:r>
              <a:rPr lang="en-GB" altLang="zh-CN" sz="1600" dirty="0">
                <a:solidFill>
                  <a:schemeClr val="tx1"/>
                </a:solidFill>
                <a:latin typeface="Arial Unicode MS" pitchFamily="34" charset="-122"/>
                <a:ea typeface="Arial Unicode MS" pitchFamily="34" charset="-122"/>
                <a:cs typeface="Arial Unicode MS" pitchFamily="34" charset="-122"/>
              </a:rPr>
              <a:t>: </a:t>
            </a:r>
            <a:r>
              <a:rPr lang="en-US" altLang="zh-CN" sz="1600" dirty="0">
                <a:solidFill>
                  <a:schemeClr val="tx1"/>
                </a:solidFill>
                <a:latin typeface="Arial Unicode MS" pitchFamily="34" charset="-122"/>
                <a:ea typeface="Arial Unicode MS" pitchFamily="34" charset="-122"/>
                <a:cs typeface="Arial Unicode MS" pitchFamily="34" charset="-122"/>
              </a:rPr>
              <a:t>anatomically distinct brain regions and inter-regional pathways (about </a:t>
            </a:r>
            <a:r>
              <a:rPr lang="en-US" altLang="zh-CN" sz="1600" b="1" dirty="0">
                <a:solidFill>
                  <a:srgbClr val="FF0000"/>
                </a:solidFill>
                <a:latin typeface="Arial Unicode MS" pitchFamily="34" charset="-122"/>
                <a:ea typeface="Arial Unicode MS" pitchFamily="34" charset="-122"/>
                <a:cs typeface="Arial Unicode MS" pitchFamily="34" charset="-122"/>
              </a:rPr>
              <a:t>100</a:t>
            </a:r>
            <a:r>
              <a:rPr lang="en-US" altLang="zh-CN" sz="1600" dirty="0">
                <a:solidFill>
                  <a:schemeClr val="tx1"/>
                </a:solidFill>
                <a:latin typeface="Arial Unicode MS" pitchFamily="34" charset="-122"/>
                <a:ea typeface="Arial Unicode MS" pitchFamily="34" charset="-122"/>
                <a:cs typeface="Arial Unicode MS" pitchFamily="34" charset="-122"/>
              </a:rPr>
              <a:t> regions in the cortex).</a:t>
            </a:r>
            <a:r>
              <a:rPr lang="en-GB" altLang="zh-CN" sz="1600" dirty="0">
                <a:solidFill>
                  <a:schemeClr val="tx1"/>
                </a:solidFill>
                <a:latin typeface="Arial Unicode MS" pitchFamily="34" charset="-122"/>
                <a:ea typeface="Arial Unicode MS" pitchFamily="34" charset="-122"/>
                <a:cs typeface="Arial Unicode MS" pitchFamily="34" charset="-122"/>
              </a:rPr>
              <a:t> </a:t>
            </a:r>
          </a:p>
          <a:p>
            <a:pPr marL="346075" indent="-346075" algn="l" defTabSz="722313">
              <a:spcBef>
                <a:spcPct val="20000"/>
              </a:spcBef>
              <a:buClr>
                <a:srgbClr val="FFCC00"/>
              </a:buClr>
              <a:buSzPct val="70000"/>
              <a:buFont typeface="Wingdings" pitchFamily="2" charset="2"/>
              <a:buNone/>
            </a:pPr>
            <a:endParaRPr lang="en-GB" altLang="zh-CN" sz="1600" dirty="0">
              <a:solidFill>
                <a:schemeClr val="tx1"/>
              </a:solidFill>
              <a:latin typeface="Arial Unicode MS" pitchFamily="34" charset="-122"/>
              <a:ea typeface="Arial Unicode MS" pitchFamily="34" charset="-122"/>
              <a:cs typeface="Arial Unicode MS" pitchFamily="34" charset="-122"/>
            </a:endParaRPr>
          </a:p>
        </p:txBody>
      </p:sp>
      <p:sp>
        <p:nvSpPr>
          <p:cNvPr id="1856519" name="Rectangle 7"/>
          <p:cNvSpPr>
            <a:spLocks noChangeArrowheads="1"/>
          </p:cNvSpPr>
          <p:nvPr/>
        </p:nvSpPr>
        <p:spPr bwMode="auto">
          <a:xfrm>
            <a:off x="6961188" y="5756275"/>
            <a:ext cx="1093249"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22313" fontAlgn="t"/>
            <a:r>
              <a:rPr lang="en-US" altLang="zh-CN" sz="1800" b="1">
                <a:solidFill>
                  <a:srgbClr val="C00000"/>
                </a:solidFill>
                <a:latin typeface="Arial" charset="0"/>
              </a:rPr>
              <a:t>Regions</a:t>
            </a:r>
            <a:endParaRPr lang="zh-CN" altLang="en-US" sz="1800" b="1">
              <a:solidFill>
                <a:srgbClr val="C00000"/>
              </a:solidFill>
              <a:latin typeface="Arial" charset="0"/>
            </a:endParaRPr>
          </a:p>
        </p:txBody>
      </p:sp>
      <p:pic>
        <p:nvPicPr>
          <p:cNvPr id="1856520" name="Picture 8" descr="threecolumnswithinh"/>
          <p:cNvPicPr>
            <a:picLocks noChangeAspect="1" noChangeArrowheads="1"/>
          </p:cNvPicPr>
          <p:nvPr/>
        </p:nvPicPr>
        <p:blipFill>
          <a:blip r:embed="rId4">
            <a:extLst>
              <a:ext uri="{28A0092B-C50C-407E-A947-70E740481C1C}">
                <a14:useLocalDpi xmlns:a14="http://schemas.microsoft.com/office/drawing/2010/main" val="0"/>
              </a:ext>
            </a:extLst>
          </a:blip>
          <a:srcRect b="10976"/>
          <a:stretch>
            <a:fillRect/>
          </a:stretch>
        </p:blipFill>
        <p:spPr bwMode="auto">
          <a:xfrm>
            <a:off x="3400425" y="3381375"/>
            <a:ext cx="2651125"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6521" name="Rectangle 9"/>
          <p:cNvSpPr>
            <a:spLocks noChangeArrowheads="1"/>
          </p:cNvSpPr>
          <p:nvPr/>
        </p:nvSpPr>
        <p:spPr bwMode="auto">
          <a:xfrm>
            <a:off x="4029075" y="5775325"/>
            <a:ext cx="1170193"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22313" fontAlgn="t"/>
            <a:r>
              <a:rPr lang="en-US" altLang="zh-CN" sz="1800" b="1" dirty="0">
                <a:solidFill>
                  <a:srgbClr val="C00000"/>
                </a:solidFill>
                <a:latin typeface="Arial" charset="0"/>
              </a:rPr>
              <a:t>Columns</a:t>
            </a:r>
            <a:endParaRPr lang="zh-CN" altLang="en-US" sz="1800" b="1" dirty="0">
              <a:solidFill>
                <a:srgbClr val="C00000"/>
              </a:solidFill>
              <a:latin typeface="Arial" charset="0"/>
            </a:endParaRPr>
          </a:p>
        </p:txBody>
      </p:sp>
      <p:sp>
        <p:nvSpPr>
          <p:cNvPr id="1856522" name="Rectangle 10"/>
          <p:cNvSpPr>
            <a:spLocks noChangeArrowheads="1"/>
          </p:cNvSpPr>
          <p:nvPr/>
        </p:nvSpPr>
        <p:spPr bwMode="auto">
          <a:xfrm>
            <a:off x="3109913" y="2019300"/>
            <a:ext cx="3073400" cy="147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6075" indent="-346075" algn="l" defTabSz="722313">
              <a:spcBef>
                <a:spcPct val="20000"/>
              </a:spcBef>
              <a:buClr>
                <a:srgbClr val="FFCC00"/>
              </a:buClr>
              <a:buSzPct val="70000"/>
              <a:buFont typeface="Wingdings" pitchFamily="2" charset="2"/>
              <a:buNone/>
            </a:pPr>
            <a:r>
              <a:rPr lang="en-GB" altLang="zh-CN" sz="2000" b="1" dirty="0">
                <a:solidFill>
                  <a:schemeClr val="hlink"/>
                </a:solidFill>
                <a:latin typeface="Arial Unicode MS" pitchFamily="34" charset="-122"/>
                <a:ea typeface="Arial Unicode MS" pitchFamily="34" charset="-122"/>
                <a:cs typeface="Arial Unicode MS" pitchFamily="34" charset="-122"/>
              </a:rPr>
              <a:t>     </a:t>
            </a:r>
            <a:r>
              <a:rPr lang="en-GB" altLang="zh-CN" sz="1600" b="1" dirty="0" err="1">
                <a:solidFill>
                  <a:schemeClr val="hlink"/>
                </a:solidFill>
                <a:latin typeface="Arial Unicode MS" pitchFamily="34" charset="-122"/>
                <a:ea typeface="Arial Unicode MS" pitchFamily="34" charset="-122"/>
                <a:cs typeface="Arial Unicode MS" pitchFamily="34" charset="-122"/>
              </a:rPr>
              <a:t>Mesoscale</a:t>
            </a:r>
            <a:r>
              <a:rPr lang="en-GB" altLang="zh-CN" sz="1600" dirty="0">
                <a:solidFill>
                  <a:schemeClr val="tx1"/>
                </a:solidFill>
                <a:latin typeface="Arial Unicode MS" pitchFamily="34" charset="-122"/>
                <a:ea typeface="Arial Unicode MS" pitchFamily="34" charset="-122"/>
                <a:cs typeface="Arial Unicode MS" pitchFamily="34" charset="-122"/>
              </a:rPr>
              <a:t>: connections within and between </a:t>
            </a:r>
            <a:r>
              <a:rPr lang="en-GB" altLang="zh-CN" sz="1600" dirty="0" err="1">
                <a:solidFill>
                  <a:schemeClr val="tx1"/>
                </a:solidFill>
                <a:latin typeface="Arial Unicode MS" pitchFamily="34" charset="-122"/>
                <a:ea typeface="Arial Unicode MS" pitchFamily="34" charset="-122"/>
                <a:cs typeface="Arial Unicode MS" pitchFamily="34" charset="-122"/>
              </a:rPr>
              <a:t>minicolumns</a:t>
            </a:r>
            <a:r>
              <a:rPr lang="en-GB" altLang="zh-CN" sz="1600" dirty="0">
                <a:solidFill>
                  <a:schemeClr val="tx1"/>
                </a:solidFill>
                <a:latin typeface="Arial Unicode MS" pitchFamily="34" charset="-122"/>
                <a:ea typeface="Arial Unicode MS" pitchFamily="34" charset="-122"/>
                <a:cs typeface="Arial Unicode MS" pitchFamily="34" charset="-122"/>
              </a:rPr>
              <a:t> (</a:t>
            </a:r>
            <a:r>
              <a:rPr lang="en-US" altLang="zh-CN" sz="1600" dirty="0">
                <a:solidFill>
                  <a:schemeClr val="tx1"/>
                </a:solidFill>
                <a:latin typeface="Arial Unicode MS" pitchFamily="34" charset="-122"/>
                <a:ea typeface="Arial Unicode MS" pitchFamily="34" charset="-122"/>
                <a:cs typeface="Arial Unicode MS" pitchFamily="34" charset="-122"/>
              </a:rPr>
              <a:t>about </a:t>
            </a:r>
            <a:r>
              <a:rPr lang="en-US" altLang="zh-CN" sz="1600" b="1" dirty="0">
                <a:solidFill>
                  <a:srgbClr val="FF0000"/>
                </a:solidFill>
                <a:latin typeface="Arial Unicode MS" pitchFamily="34" charset="-122"/>
                <a:ea typeface="Arial Unicode MS" pitchFamily="34" charset="-122"/>
                <a:cs typeface="Arial Unicode MS" pitchFamily="34" charset="-122"/>
              </a:rPr>
              <a:t>2×10</a:t>
            </a:r>
            <a:r>
              <a:rPr lang="en-US" altLang="zh-CN" sz="1600" b="1" baseline="30000" dirty="0">
                <a:solidFill>
                  <a:srgbClr val="FF0000"/>
                </a:solidFill>
                <a:latin typeface="Arial Unicode MS" pitchFamily="34" charset="-122"/>
                <a:ea typeface="Arial Unicode MS" pitchFamily="34" charset="-122"/>
                <a:cs typeface="Arial Unicode MS" pitchFamily="34" charset="-122"/>
              </a:rPr>
              <a:t>8</a:t>
            </a:r>
            <a:r>
              <a:rPr lang="en-US" altLang="zh-CN" sz="1600" dirty="0">
                <a:solidFill>
                  <a:schemeClr val="tx1"/>
                </a:solidFill>
                <a:latin typeface="Arial Unicode MS" pitchFamily="34" charset="-122"/>
                <a:ea typeface="Arial Unicode MS" pitchFamily="34" charset="-122"/>
                <a:cs typeface="Arial Unicode MS" pitchFamily="34" charset="-122"/>
              </a:rPr>
              <a:t> </a:t>
            </a:r>
            <a:r>
              <a:rPr lang="en-US" altLang="zh-CN" sz="1600" dirty="0" err="1">
                <a:solidFill>
                  <a:schemeClr val="tx1"/>
                </a:solidFill>
                <a:latin typeface="Arial Unicode MS" pitchFamily="34" charset="-122"/>
                <a:ea typeface="Arial Unicode MS" pitchFamily="34" charset="-122"/>
                <a:cs typeface="Arial Unicode MS" pitchFamily="34" charset="-122"/>
              </a:rPr>
              <a:t>minicolumn</a:t>
            </a:r>
            <a:r>
              <a:rPr lang="en-US" altLang="zh-CN" sz="1600" b="1" dirty="0">
                <a:solidFill>
                  <a:schemeClr val="tx1"/>
                </a:solidFill>
                <a:latin typeface="Arial Unicode MS" pitchFamily="34" charset="-122"/>
                <a:ea typeface="Arial Unicode MS" pitchFamily="34" charset="-122"/>
                <a:cs typeface="Arial Unicode MS" pitchFamily="34" charset="-122"/>
              </a:rPr>
              <a:t> </a:t>
            </a:r>
            <a:r>
              <a:rPr lang="en-US" altLang="zh-CN" sz="1600" dirty="0" smtClean="0">
                <a:solidFill>
                  <a:schemeClr val="tx1"/>
                </a:solidFill>
                <a:latin typeface="Arial Unicode MS" pitchFamily="34" charset="-122"/>
                <a:ea typeface="Arial Unicode MS" pitchFamily="34" charset="-122"/>
                <a:cs typeface="Arial Unicode MS" pitchFamily="34" charset="-122"/>
              </a:rPr>
              <a:t>in the </a:t>
            </a:r>
            <a:r>
              <a:rPr lang="en-US" altLang="zh-CN" sz="1600" dirty="0">
                <a:solidFill>
                  <a:schemeClr val="tx1"/>
                </a:solidFill>
                <a:latin typeface="Arial Unicode MS" pitchFamily="34" charset="-122"/>
                <a:ea typeface="Arial Unicode MS" pitchFamily="34" charset="-122"/>
                <a:cs typeface="Arial Unicode MS" pitchFamily="34" charset="-122"/>
              </a:rPr>
              <a:t>cortex</a:t>
            </a:r>
            <a:r>
              <a:rPr lang="en-US" altLang="zh-CN" sz="1600" b="1" dirty="0">
                <a:solidFill>
                  <a:schemeClr val="tx1"/>
                </a:solidFill>
                <a:latin typeface="Arial Unicode MS" pitchFamily="34" charset="-122"/>
                <a:ea typeface="Arial Unicode MS" pitchFamily="34" charset="-122"/>
                <a:cs typeface="Arial Unicode MS" pitchFamily="34" charset="-122"/>
              </a:rPr>
              <a:t> </a:t>
            </a:r>
            <a:r>
              <a:rPr lang="en-GB" altLang="zh-CN" sz="1600" dirty="0">
                <a:solidFill>
                  <a:schemeClr val="tx1"/>
                </a:solidFill>
                <a:latin typeface="Arial Unicode MS" pitchFamily="34" charset="-122"/>
                <a:ea typeface="Arial Unicode MS" pitchFamily="34" charset="-122"/>
                <a:cs typeface="Arial Unicode MS" pitchFamily="34" charset="-122"/>
              </a:rPr>
              <a:t>).</a:t>
            </a:r>
          </a:p>
        </p:txBody>
      </p:sp>
      <p:sp>
        <p:nvSpPr>
          <p:cNvPr id="1856523" name="Text Box 11"/>
          <p:cNvSpPr txBox="1">
            <a:spLocks noChangeArrowheads="1"/>
          </p:cNvSpPr>
          <p:nvPr/>
        </p:nvSpPr>
        <p:spPr bwMode="auto">
          <a:xfrm>
            <a:off x="1238250" y="5784850"/>
            <a:ext cx="1118897"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gn="l" defTabSz="722313">
              <a:defRPr sz="2400">
                <a:solidFill>
                  <a:schemeClr val="tx1"/>
                </a:solidFill>
                <a:latin typeface="Times New Roman" pitchFamily="18" charset="0"/>
              </a:defRPr>
            </a:lvl1pPr>
            <a:lvl2pPr algn="l" defTabSz="722313">
              <a:defRPr sz="2400">
                <a:solidFill>
                  <a:schemeClr val="tx1"/>
                </a:solidFill>
                <a:latin typeface="Times New Roman" pitchFamily="18" charset="0"/>
              </a:defRPr>
            </a:lvl2pPr>
            <a:lvl3pPr algn="l" defTabSz="722313">
              <a:defRPr sz="2400">
                <a:solidFill>
                  <a:schemeClr val="tx1"/>
                </a:solidFill>
                <a:latin typeface="Times New Roman" pitchFamily="18" charset="0"/>
              </a:defRPr>
            </a:lvl3pPr>
            <a:lvl4pPr algn="l" defTabSz="722313">
              <a:defRPr sz="2400">
                <a:solidFill>
                  <a:schemeClr val="tx1"/>
                </a:solidFill>
                <a:latin typeface="Times New Roman" pitchFamily="18" charset="0"/>
              </a:defRPr>
            </a:lvl4pPr>
            <a:lvl5pPr algn="l" defTabSz="722313">
              <a:defRPr sz="2400">
                <a:solidFill>
                  <a:schemeClr val="tx1"/>
                </a:solidFill>
                <a:latin typeface="Times New Roman" pitchFamily="18" charset="0"/>
              </a:defRPr>
            </a:lvl5pPr>
            <a:lvl6pPr defTabSz="722313" eaLnBrk="0" fontAlgn="base" hangingPunct="0">
              <a:spcBef>
                <a:spcPct val="0"/>
              </a:spcBef>
              <a:spcAft>
                <a:spcPct val="0"/>
              </a:spcAft>
              <a:defRPr sz="2400">
                <a:solidFill>
                  <a:schemeClr val="tx1"/>
                </a:solidFill>
                <a:latin typeface="Times New Roman" pitchFamily="18" charset="0"/>
              </a:defRPr>
            </a:lvl6pPr>
            <a:lvl7pPr defTabSz="722313" eaLnBrk="0" fontAlgn="base" hangingPunct="0">
              <a:spcBef>
                <a:spcPct val="0"/>
              </a:spcBef>
              <a:spcAft>
                <a:spcPct val="0"/>
              </a:spcAft>
              <a:defRPr sz="2400">
                <a:solidFill>
                  <a:schemeClr val="tx1"/>
                </a:solidFill>
                <a:latin typeface="Times New Roman" pitchFamily="18" charset="0"/>
              </a:defRPr>
            </a:lvl7pPr>
            <a:lvl8pPr defTabSz="722313" eaLnBrk="0" fontAlgn="base" hangingPunct="0">
              <a:spcBef>
                <a:spcPct val="0"/>
              </a:spcBef>
              <a:spcAft>
                <a:spcPct val="0"/>
              </a:spcAft>
              <a:defRPr sz="2400">
                <a:solidFill>
                  <a:schemeClr val="tx1"/>
                </a:solidFill>
                <a:latin typeface="Times New Roman" pitchFamily="18" charset="0"/>
              </a:defRPr>
            </a:lvl8pPr>
            <a:lvl9pPr defTabSz="722313" eaLnBrk="0" fontAlgn="base" hangingPunct="0">
              <a:spcBef>
                <a:spcPct val="0"/>
              </a:spcBef>
              <a:spcAft>
                <a:spcPct val="0"/>
              </a:spcAft>
              <a:defRPr sz="2400">
                <a:solidFill>
                  <a:schemeClr val="tx1"/>
                </a:solidFill>
                <a:latin typeface="Times New Roman" pitchFamily="18" charset="0"/>
              </a:defRPr>
            </a:lvl9pPr>
          </a:lstStyle>
          <a:p>
            <a:pPr fontAlgn="t"/>
            <a:r>
              <a:rPr lang="en-US" altLang="zh-CN" sz="1800" b="1" dirty="0">
                <a:solidFill>
                  <a:srgbClr val="C00000"/>
                </a:solidFill>
                <a:latin typeface="Arial" charset="0"/>
              </a:rPr>
              <a:t>Neurons</a:t>
            </a:r>
          </a:p>
        </p:txBody>
      </p:sp>
      <p:pic>
        <p:nvPicPr>
          <p:cNvPr id="185652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50" y="3502025"/>
            <a:ext cx="2419350" cy="207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56525" name="Rectangle 13"/>
          <p:cNvSpPr>
            <a:spLocks noChangeArrowheads="1"/>
          </p:cNvSpPr>
          <p:nvPr/>
        </p:nvSpPr>
        <p:spPr bwMode="auto">
          <a:xfrm>
            <a:off x="306388" y="2046288"/>
            <a:ext cx="2884487" cy="159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6075" indent="-346075" defTabSz="722313">
              <a:spcBef>
                <a:spcPct val="20000"/>
              </a:spcBef>
              <a:buClr>
                <a:srgbClr val="FFCC00"/>
              </a:buClr>
              <a:buSzPct val="70000"/>
              <a:buFont typeface="Wingdings" pitchFamily="2" charset="2"/>
              <a:buNone/>
            </a:pPr>
            <a:r>
              <a:rPr lang="en-GB" altLang="zh-CN" sz="2000" b="1" dirty="0">
                <a:solidFill>
                  <a:schemeClr val="hlink"/>
                </a:solidFill>
                <a:latin typeface="Arial Unicode MS" pitchFamily="34" charset="-122"/>
                <a:ea typeface="Arial Unicode MS" pitchFamily="34" charset="-122"/>
                <a:cs typeface="Arial Unicode MS" pitchFamily="34" charset="-122"/>
              </a:rPr>
              <a:t>     </a:t>
            </a:r>
            <a:r>
              <a:rPr lang="en-GB" altLang="zh-CN" sz="1600" b="1" dirty="0" err="1">
                <a:solidFill>
                  <a:schemeClr val="hlink"/>
                </a:solidFill>
                <a:latin typeface="Arial Unicode MS" pitchFamily="34" charset="-122"/>
                <a:ea typeface="Arial Unicode MS" pitchFamily="34" charset="-122"/>
                <a:cs typeface="Arial Unicode MS" pitchFamily="34" charset="-122"/>
              </a:rPr>
              <a:t>Microscale</a:t>
            </a:r>
            <a:r>
              <a:rPr lang="en-GB" altLang="zh-CN" sz="1600" dirty="0">
                <a:solidFill>
                  <a:schemeClr val="tx1"/>
                </a:solidFill>
                <a:latin typeface="Arial Unicode MS" pitchFamily="34" charset="-122"/>
                <a:ea typeface="Arial Unicode MS" pitchFamily="34" charset="-122"/>
                <a:cs typeface="Arial Unicode MS" pitchFamily="34" charset="-122"/>
              </a:rPr>
              <a:t>: neurons and their synaptic connections (about </a:t>
            </a:r>
            <a:r>
              <a:rPr lang="en-GB" altLang="zh-CN" sz="1600" b="1" dirty="0">
                <a:solidFill>
                  <a:srgbClr val="FF0000"/>
                </a:solidFill>
                <a:latin typeface="Arial Unicode MS" pitchFamily="34" charset="-122"/>
                <a:ea typeface="Arial Unicode MS" pitchFamily="34" charset="-122"/>
                <a:cs typeface="Arial Unicode MS" pitchFamily="34" charset="-122"/>
              </a:rPr>
              <a:t>10</a:t>
            </a:r>
            <a:r>
              <a:rPr lang="en-GB" altLang="zh-CN" sz="1600" b="1" baseline="30000" dirty="0">
                <a:solidFill>
                  <a:srgbClr val="FF0000"/>
                </a:solidFill>
                <a:latin typeface="Arial Unicode MS" pitchFamily="34" charset="-122"/>
                <a:ea typeface="Arial Unicode MS" pitchFamily="34" charset="-122"/>
                <a:cs typeface="Arial Unicode MS" pitchFamily="34" charset="-122"/>
              </a:rPr>
              <a:t>10</a:t>
            </a:r>
            <a:r>
              <a:rPr lang="en-GB" altLang="zh-CN" sz="1600" b="1" dirty="0">
                <a:solidFill>
                  <a:srgbClr val="FF0000"/>
                </a:solidFill>
                <a:latin typeface="Arial Unicode MS" pitchFamily="34" charset="-122"/>
                <a:ea typeface="Arial Unicode MS" pitchFamily="34" charset="-122"/>
                <a:cs typeface="Arial Unicode MS" pitchFamily="34" charset="-122"/>
              </a:rPr>
              <a:t> </a:t>
            </a:r>
            <a:r>
              <a:rPr lang="en-GB" altLang="zh-CN" sz="1600" dirty="0">
                <a:solidFill>
                  <a:schemeClr val="tx1"/>
                </a:solidFill>
                <a:latin typeface="Arial Unicode MS" pitchFamily="34" charset="-122"/>
                <a:ea typeface="Arial Unicode MS" pitchFamily="34" charset="-122"/>
                <a:cs typeface="Arial Unicode MS" pitchFamily="34" charset="-122"/>
              </a:rPr>
              <a:t>neurons in the cortex).</a:t>
            </a:r>
            <a:r>
              <a:rPr lang="en-GB" altLang="zh-CN" sz="2000" dirty="0">
                <a:solidFill>
                  <a:schemeClr val="tx1"/>
                </a:solidFill>
                <a:latin typeface="Arial Unicode MS" pitchFamily="34" charset="-122"/>
                <a:ea typeface="Arial Unicode MS" pitchFamily="34" charset="-122"/>
                <a:cs typeface="Arial Unicode MS" pitchFamily="34" charset="-122"/>
              </a:rPr>
              <a:t> </a:t>
            </a:r>
          </a:p>
        </p:txBody>
      </p:sp>
      <p:sp>
        <p:nvSpPr>
          <p:cNvPr id="2" name="圆角矩形标注 1"/>
          <p:cNvSpPr/>
          <p:nvPr/>
        </p:nvSpPr>
        <p:spPr bwMode="auto">
          <a:xfrm>
            <a:off x="5199268" y="3044404"/>
            <a:ext cx="2686024" cy="3001124"/>
          </a:xfrm>
          <a:prstGeom prst="wedgeRoundRect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altLang="zh-CN" dirty="0" smtClean="0">
                <a:latin typeface="Verdana" pitchFamily="34" charset="0"/>
              </a:rPr>
              <a:t>Voxel based Brain network Analysis</a:t>
            </a:r>
          </a:p>
          <a:p>
            <a:pPr marL="0" marR="0" indent="0" algn="l" defTabSz="914400" rtl="0" eaLnBrk="0" fontAlgn="base" latinLnBrk="0" hangingPunct="0">
              <a:lnSpc>
                <a:spcPct val="100000"/>
              </a:lnSpc>
              <a:spcBef>
                <a:spcPct val="0"/>
              </a:spcBef>
              <a:spcAft>
                <a:spcPct val="0"/>
              </a:spcAft>
              <a:buClrTx/>
              <a:buSzTx/>
              <a:buFontTx/>
              <a:buNone/>
              <a:tabLst/>
            </a:pPr>
            <a:endParaRPr lang="en-US" altLang="zh-CN" dirty="0">
              <a:latin typeface="Verdana"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altLang="zh-CN" dirty="0" smtClean="0">
                <a:latin typeface="Verdana" pitchFamily="34" charset="0"/>
              </a:rPr>
              <a:t>Basic elements can be derived from Medical Imaging Techniques</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Verdana"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altLang="zh-CN" dirty="0" smtClean="0">
                <a:latin typeface="Verdana" pitchFamily="34" charset="0"/>
              </a:rPr>
              <a:t>Scale: </a:t>
            </a:r>
          </a:p>
          <a:p>
            <a:pPr marL="0" marR="0" indent="0" algn="l" defTabSz="914400" rtl="0" eaLnBrk="0" fontAlgn="base" latinLnBrk="0" hangingPunct="0">
              <a:lnSpc>
                <a:spcPct val="100000"/>
              </a:lnSpc>
              <a:spcBef>
                <a:spcPct val="0"/>
              </a:spcBef>
              <a:spcAft>
                <a:spcPct val="0"/>
              </a:spcAft>
              <a:buClrTx/>
              <a:buSzTx/>
              <a:buFontTx/>
              <a:buNone/>
              <a:tabLst/>
            </a:pPr>
            <a:r>
              <a:rPr lang="en-US" altLang="zh-CN" b="1" dirty="0" smtClean="0">
                <a:solidFill>
                  <a:srgbClr val="FF0000"/>
                </a:solidFill>
                <a:latin typeface="Verdana" pitchFamily="34" charset="0"/>
              </a:rPr>
              <a:t>10K-100K</a:t>
            </a:r>
            <a:endParaRPr kumimoji="0" lang="zh-CN" altLang="en-US" sz="1800" b="1" i="0" u="none" strike="noStrike" cap="none" normalizeH="0" baseline="0" dirty="0" smtClean="0">
              <a:ln>
                <a:noFill/>
              </a:ln>
              <a:solidFill>
                <a:srgbClr val="FF0000"/>
              </a:solidFill>
              <a:effectLst/>
              <a:latin typeface="Verdana" pitchFamily="34" charset="0"/>
            </a:endParaRPr>
          </a:p>
        </p:txBody>
      </p:sp>
    </p:spTree>
    <p:extLst>
      <p:ext uri="{BB962C8B-B14F-4D97-AF65-F5344CB8AC3E}">
        <p14:creationId xmlns:p14="http://schemas.microsoft.com/office/powerpoint/2010/main" val="2258060223"/>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1259632" y="4869160"/>
            <a:ext cx="7704856" cy="122413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Verdana" pitchFamily="34" charset="0"/>
            </a:endParaRPr>
          </a:p>
        </p:txBody>
      </p:sp>
      <p:sp>
        <p:nvSpPr>
          <p:cNvPr id="7" name="矩形 6"/>
          <p:cNvSpPr/>
          <p:nvPr/>
        </p:nvSpPr>
        <p:spPr bwMode="auto">
          <a:xfrm>
            <a:off x="1259632" y="2420888"/>
            <a:ext cx="7704856" cy="57606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Verdana" pitchFamily="34" charset="0"/>
            </a:endParaRPr>
          </a:p>
        </p:txBody>
      </p:sp>
      <p:sp>
        <p:nvSpPr>
          <p:cNvPr id="2" name="标题 1"/>
          <p:cNvSpPr>
            <a:spLocks noGrp="1"/>
          </p:cNvSpPr>
          <p:nvPr>
            <p:ph type="title"/>
          </p:nvPr>
        </p:nvSpPr>
        <p:spPr/>
        <p:txBody>
          <a:bodyPr/>
          <a:lstStyle/>
          <a:p>
            <a:r>
              <a:rPr lang="en-US" altLang="zh-CN" dirty="0" smtClean="0"/>
              <a:t>Types from </a:t>
            </a:r>
            <a:r>
              <a:rPr lang="en-US" altLang="zh-CN" dirty="0"/>
              <a:t>physiology and anatomy</a:t>
            </a:r>
            <a:endParaRPr lang="zh-CN" altLang="en-US" dirty="0"/>
          </a:p>
        </p:txBody>
      </p:sp>
      <p:sp>
        <p:nvSpPr>
          <p:cNvPr id="5" name="Rectangle 3"/>
          <p:cNvSpPr>
            <a:spLocks noGrp="1" noChangeArrowheads="1"/>
          </p:cNvSpPr>
          <p:nvPr>
            <p:ph idx="1"/>
          </p:nvPr>
        </p:nvSpPr>
        <p:spPr>
          <a:xfrm>
            <a:off x="0" y="1123603"/>
            <a:ext cx="9144000" cy="52577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zh-CN" sz="2400" dirty="0"/>
              <a:t>Basic types of brain networks can be described in terms of physiology and anatomy.</a:t>
            </a:r>
          </a:p>
          <a:p>
            <a:pPr lvl="1"/>
            <a:r>
              <a:rPr lang="en-GB" altLang="zh-CN" b="1" dirty="0"/>
              <a:t>Functional brain networks:</a:t>
            </a:r>
          </a:p>
          <a:p>
            <a:pPr lvl="2"/>
            <a:r>
              <a:rPr lang="en-GB" altLang="zh-CN" dirty="0" smtClean="0"/>
              <a:t>Functional </a:t>
            </a:r>
            <a:r>
              <a:rPr lang="en-GB" altLang="zh-CN" dirty="0"/>
              <a:t>connectivity: temporal correlation between spatially remote neurophysiological events (</a:t>
            </a:r>
            <a:r>
              <a:rPr lang="en-US" altLang="zh-CN" dirty="0" err="1"/>
              <a:t>Friston</a:t>
            </a:r>
            <a:r>
              <a:rPr lang="en-US" altLang="zh-CN" dirty="0"/>
              <a:t>, Hum Brain </a:t>
            </a:r>
            <a:r>
              <a:rPr lang="en-US" altLang="zh-CN" dirty="0" err="1"/>
              <a:t>Mapp</a:t>
            </a:r>
            <a:r>
              <a:rPr lang="en-US" altLang="zh-CN" dirty="0"/>
              <a:t> 2004).</a:t>
            </a:r>
            <a:endParaRPr lang="en-GB" altLang="zh-CN" dirty="0"/>
          </a:p>
          <a:p>
            <a:pPr lvl="2"/>
            <a:r>
              <a:rPr lang="en-GB" altLang="zh-CN" dirty="0" smtClean="0"/>
              <a:t>Effective </a:t>
            </a:r>
            <a:r>
              <a:rPr lang="en-GB" altLang="zh-CN" dirty="0"/>
              <a:t>connectivity: causal effects of one neural system over another (</a:t>
            </a:r>
            <a:r>
              <a:rPr lang="en-US" altLang="zh-CN" dirty="0" err="1"/>
              <a:t>Friston</a:t>
            </a:r>
            <a:r>
              <a:rPr lang="en-US" altLang="zh-CN" dirty="0"/>
              <a:t>, Hum Brain </a:t>
            </a:r>
            <a:r>
              <a:rPr lang="en-US" altLang="zh-CN" dirty="0" err="1"/>
              <a:t>Mapp</a:t>
            </a:r>
            <a:r>
              <a:rPr lang="en-US" altLang="zh-CN" dirty="0"/>
              <a:t> 2004)</a:t>
            </a:r>
            <a:r>
              <a:rPr lang="en-GB" altLang="zh-CN" dirty="0"/>
              <a:t>.</a:t>
            </a:r>
          </a:p>
          <a:p>
            <a:pPr lvl="1"/>
            <a:r>
              <a:rPr lang="en-GB" altLang="zh-CN" b="1" dirty="0"/>
              <a:t>Structural brain networks:</a:t>
            </a:r>
          </a:p>
          <a:p>
            <a:pPr lvl="2"/>
            <a:r>
              <a:rPr lang="en-GB" altLang="zh-CN" dirty="0" smtClean="0"/>
              <a:t>Structural </a:t>
            </a:r>
            <a:r>
              <a:rPr lang="en-GB" altLang="zh-CN" dirty="0"/>
              <a:t>connectivity:  </a:t>
            </a:r>
            <a:r>
              <a:rPr lang="en-US" altLang="zh-CN" dirty="0"/>
              <a:t>physical or structural (synaptic) connections linking neuronal units (</a:t>
            </a:r>
            <a:r>
              <a:rPr lang="en-US" altLang="zh-CN" dirty="0" err="1"/>
              <a:t>Sporns</a:t>
            </a:r>
            <a:r>
              <a:rPr lang="en-US" altLang="zh-CN" dirty="0"/>
              <a:t> et al., Trends </a:t>
            </a:r>
            <a:r>
              <a:rPr lang="en-US" altLang="zh-CN" dirty="0" err="1"/>
              <a:t>Cogn</a:t>
            </a:r>
            <a:r>
              <a:rPr lang="en-US" altLang="zh-CN" dirty="0"/>
              <a:t> </a:t>
            </a:r>
            <a:r>
              <a:rPr lang="en-US" altLang="zh-CN" dirty="0" err="1"/>
              <a:t>Sci</a:t>
            </a:r>
            <a:r>
              <a:rPr lang="en-US" altLang="zh-CN" dirty="0"/>
              <a:t> 2004).</a:t>
            </a:r>
          </a:p>
          <a:p>
            <a:pPr lvl="2"/>
            <a:r>
              <a:rPr lang="en-US" altLang="zh-CN" dirty="0" smtClean="0"/>
              <a:t>M</a:t>
            </a:r>
            <a:r>
              <a:rPr lang="en-GB" altLang="zh-CN" dirty="0" err="1"/>
              <a:t>orphometric</a:t>
            </a:r>
            <a:r>
              <a:rPr lang="en-GB" altLang="zh-CN" dirty="0"/>
              <a:t> connectivity: statistical interdependencies of morphological features between different brain regions such as the cortical thickness, </a:t>
            </a:r>
            <a:r>
              <a:rPr lang="en-GB" altLang="zh-CN" dirty="0" err="1"/>
              <a:t>gray</a:t>
            </a:r>
            <a:r>
              <a:rPr lang="en-GB" altLang="zh-CN" dirty="0"/>
              <a:t> matter volumes, density, areas and complexity (He et al., Neuroscientist, 2009).</a:t>
            </a:r>
          </a:p>
          <a:p>
            <a:pPr lvl="2"/>
            <a:endParaRPr lang="zh-CN" altLang="en-US" dirty="0"/>
          </a:p>
        </p:txBody>
      </p:sp>
      <p:sp>
        <p:nvSpPr>
          <p:cNvPr id="4" name="灯片编号占位符 3"/>
          <p:cNvSpPr>
            <a:spLocks noGrp="1"/>
          </p:cNvSpPr>
          <p:nvPr>
            <p:ph type="sldNum" sz="quarter" idx="10"/>
          </p:nvPr>
        </p:nvSpPr>
        <p:spPr/>
        <p:txBody>
          <a:bodyPr/>
          <a:lstStyle/>
          <a:p>
            <a:fld id="{B7F05CB5-CFA1-49B7-BF35-E470197A8F4E}" type="slidenum">
              <a:rPr lang="zh-CN" altLang="en-US" smtClean="0"/>
              <a:t>6</a:t>
            </a:fld>
            <a:endParaRPr lang="zh-CN" altLang="en-US"/>
          </a:p>
        </p:txBody>
      </p:sp>
    </p:spTree>
    <p:extLst>
      <p:ext uri="{BB962C8B-B14F-4D97-AF65-F5344CB8AC3E}">
        <p14:creationId xmlns:p14="http://schemas.microsoft.com/office/powerpoint/2010/main" val="97934304"/>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Brain Network Analysis (BNA)</a:t>
            </a:r>
            <a:endParaRPr lang="zh-CN" altLang="en-US" dirty="0"/>
          </a:p>
        </p:txBody>
      </p:sp>
      <p:sp>
        <p:nvSpPr>
          <p:cNvPr id="3" name="内容占位符 2"/>
          <p:cNvSpPr>
            <a:spLocks noGrp="1"/>
          </p:cNvSpPr>
          <p:nvPr>
            <p:ph idx="1"/>
          </p:nvPr>
        </p:nvSpPr>
        <p:spPr>
          <a:xfrm>
            <a:off x="457200" y="1340768"/>
            <a:ext cx="8579296" cy="5040560"/>
          </a:xfrm>
        </p:spPr>
        <p:txBody>
          <a:bodyPr>
            <a:normAutofit fontScale="92500" lnSpcReduction="10000"/>
          </a:bodyPr>
          <a:lstStyle/>
          <a:p>
            <a:r>
              <a:rPr lang="en-US" altLang="zh-CN" dirty="0" smtClean="0"/>
              <a:t>Imaging techniques + Graph theory</a:t>
            </a:r>
          </a:p>
          <a:p>
            <a:pPr lvl="1"/>
            <a:r>
              <a:rPr lang="en-US" altLang="zh-CN" b="1" dirty="0"/>
              <a:t>f</a:t>
            </a:r>
            <a:r>
              <a:rPr lang="en-US" altLang="zh-CN" b="1" dirty="0" smtClean="0"/>
              <a:t>unctional MRI</a:t>
            </a:r>
            <a:r>
              <a:rPr lang="en-US" altLang="zh-CN" dirty="0" smtClean="0"/>
              <a:t>, diffusion tensor MRI, structural MRI, … </a:t>
            </a:r>
          </a:p>
          <a:p>
            <a:pPr marL="471487" lvl="1" indent="0">
              <a:buNone/>
            </a:pPr>
            <a:endParaRPr lang="en-US" altLang="zh-CN" dirty="0" smtClean="0"/>
          </a:p>
          <a:p>
            <a:r>
              <a:rPr lang="en-US" altLang="zh-CN" dirty="0" smtClean="0"/>
              <a:t>Reveal the properties of the brain</a:t>
            </a:r>
          </a:p>
          <a:p>
            <a:pPr lvl="1"/>
            <a:r>
              <a:rPr lang="en-US" altLang="zh-CN" dirty="0" smtClean="0"/>
              <a:t>Small world, </a:t>
            </a:r>
            <a:r>
              <a:rPr lang="en-US" altLang="zh-CN" dirty="0"/>
              <a:t>S</a:t>
            </a:r>
            <a:r>
              <a:rPr lang="en-US" altLang="zh-CN" dirty="0" smtClean="0"/>
              <a:t>cale free [</a:t>
            </a:r>
            <a:r>
              <a:rPr lang="en-US" altLang="zh-CN" dirty="0" err="1" smtClean="0"/>
              <a:t>Heuvel</a:t>
            </a:r>
            <a:r>
              <a:rPr lang="en-US" altLang="zh-CN" dirty="0" smtClean="0"/>
              <a:t> 2008]</a:t>
            </a:r>
          </a:p>
          <a:p>
            <a:pPr lvl="1"/>
            <a:r>
              <a:rPr lang="en-US" altLang="zh-CN" dirty="0" smtClean="0"/>
              <a:t>Efficiency</a:t>
            </a:r>
          </a:p>
          <a:p>
            <a:pPr lvl="1"/>
            <a:r>
              <a:rPr lang="en-US" altLang="zh-CN" dirty="0" smtClean="0"/>
              <a:t>Modular structure [Valencia 2009]</a:t>
            </a:r>
          </a:p>
          <a:p>
            <a:pPr lvl="1"/>
            <a:r>
              <a:rPr lang="en-US" altLang="zh-CN" dirty="0" smtClean="0"/>
              <a:t>…</a:t>
            </a:r>
          </a:p>
          <a:p>
            <a:r>
              <a:rPr lang="en-US" altLang="zh-CN" dirty="0"/>
              <a:t>U</a:t>
            </a:r>
            <a:r>
              <a:rPr lang="en-US" altLang="zh-CN" dirty="0" smtClean="0"/>
              <a:t>nderstand </a:t>
            </a:r>
            <a:r>
              <a:rPr lang="en-US" altLang="zh-CN" dirty="0"/>
              <a:t>the </a:t>
            </a:r>
            <a:r>
              <a:rPr lang="en-US" altLang="zh-CN" dirty="0" smtClean="0"/>
              <a:t>mechanism </a:t>
            </a:r>
            <a:r>
              <a:rPr lang="en-US" altLang="zh-CN" dirty="0"/>
              <a:t>of </a:t>
            </a:r>
            <a:r>
              <a:rPr lang="en-US" altLang="zh-CN" dirty="0" smtClean="0"/>
              <a:t>brain diseases</a:t>
            </a:r>
          </a:p>
          <a:p>
            <a:pPr lvl="1"/>
            <a:r>
              <a:rPr lang="en-US" altLang="zh-CN" dirty="0"/>
              <a:t>Alzheimer’s disease </a:t>
            </a:r>
            <a:r>
              <a:rPr lang="en-US" altLang="zh-CN" dirty="0" smtClean="0"/>
              <a:t>[He 2008</a:t>
            </a:r>
            <a:r>
              <a:rPr lang="en-US" altLang="zh-CN" dirty="0"/>
              <a:t>; </a:t>
            </a:r>
            <a:r>
              <a:rPr lang="en-US" altLang="zh-CN" dirty="0" err="1"/>
              <a:t>Supekar</a:t>
            </a:r>
            <a:r>
              <a:rPr lang="en-US" altLang="zh-CN" dirty="0"/>
              <a:t> </a:t>
            </a:r>
            <a:r>
              <a:rPr lang="en-US" altLang="zh-CN" dirty="0" smtClean="0"/>
              <a:t>2008</a:t>
            </a:r>
            <a:r>
              <a:rPr lang="en-US" altLang="zh-CN" dirty="0"/>
              <a:t>; </a:t>
            </a:r>
            <a:r>
              <a:rPr lang="en-US" altLang="zh-CN" dirty="0" smtClean="0"/>
              <a:t>Lo 2010</a:t>
            </a:r>
            <a:r>
              <a:rPr lang="en-US" altLang="zh-CN" dirty="0"/>
              <a:t>]</a:t>
            </a:r>
            <a:endParaRPr lang="en-US" altLang="zh-CN" dirty="0" smtClean="0"/>
          </a:p>
          <a:p>
            <a:pPr lvl="1"/>
            <a:r>
              <a:rPr lang="en-US" altLang="zh-CN" dirty="0"/>
              <a:t>S</a:t>
            </a:r>
            <a:r>
              <a:rPr lang="en-US" altLang="zh-CN" dirty="0" smtClean="0"/>
              <a:t>chizophrenia </a:t>
            </a:r>
            <a:r>
              <a:rPr lang="en-US" altLang="zh-CN" dirty="0"/>
              <a:t>[</a:t>
            </a:r>
            <a:r>
              <a:rPr lang="en-US" altLang="zh-CN" dirty="0" smtClean="0"/>
              <a:t>Bassett </a:t>
            </a:r>
            <a:r>
              <a:rPr lang="en-US" altLang="zh-CN" dirty="0"/>
              <a:t>2008; </a:t>
            </a:r>
            <a:r>
              <a:rPr lang="en-US" altLang="zh-CN" dirty="0" err="1"/>
              <a:t>Zalskey</a:t>
            </a:r>
            <a:r>
              <a:rPr lang="en-US" altLang="zh-CN" dirty="0"/>
              <a:t> </a:t>
            </a:r>
            <a:r>
              <a:rPr lang="en-US" altLang="zh-CN" dirty="0" smtClean="0"/>
              <a:t>2010</a:t>
            </a:r>
            <a:r>
              <a:rPr lang="en-US" altLang="zh-CN" dirty="0"/>
              <a:t>; </a:t>
            </a:r>
            <a:r>
              <a:rPr lang="en-US" altLang="zh-CN" dirty="0" smtClean="0"/>
              <a:t>Liu 2008</a:t>
            </a:r>
            <a:r>
              <a:rPr lang="en-US" altLang="zh-CN" dirty="0"/>
              <a:t>]</a:t>
            </a:r>
            <a:endParaRPr lang="en-US" altLang="zh-CN" dirty="0" smtClean="0"/>
          </a:p>
          <a:p>
            <a:pPr lvl="1"/>
            <a:r>
              <a:rPr lang="en-US" altLang="zh-CN" dirty="0"/>
              <a:t>D</a:t>
            </a:r>
            <a:r>
              <a:rPr lang="en-US" altLang="zh-CN" dirty="0" smtClean="0"/>
              <a:t>epression </a:t>
            </a:r>
            <a:r>
              <a:rPr lang="en-US" altLang="zh-CN" dirty="0"/>
              <a:t>[</a:t>
            </a:r>
            <a:r>
              <a:rPr lang="en-US" altLang="zh-CN" dirty="0" smtClean="0"/>
              <a:t>Zhang 2011</a:t>
            </a:r>
            <a:r>
              <a:rPr lang="en-US" altLang="zh-CN" dirty="0"/>
              <a:t>]</a:t>
            </a:r>
            <a:endParaRPr lang="en-US" altLang="zh-CN" dirty="0" smtClean="0"/>
          </a:p>
          <a:p>
            <a:pPr lvl="1"/>
            <a:r>
              <a:rPr lang="en-US" altLang="zh-CN" dirty="0" smtClean="0"/>
              <a:t>…</a:t>
            </a:r>
          </a:p>
        </p:txBody>
      </p:sp>
      <p:sp>
        <p:nvSpPr>
          <p:cNvPr id="4" name="灯片编号占位符 3"/>
          <p:cNvSpPr>
            <a:spLocks noGrp="1"/>
          </p:cNvSpPr>
          <p:nvPr>
            <p:ph type="sldNum" sz="quarter" idx="10"/>
          </p:nvPr>
        </p:nvSpPr>
        <p:spPr/>
        <p:txBody>
          <a:bodyPr/>
          <a:lstStyle/>
          <a:p>
            <a:fld id="{B7F05CB5-CFA1-49B7-BF35-E470197A8F4E}" type="slidenum">
              <a:rPr lang="zh-CN" altLang="en-US" smtClean="0"/>
              <a:t>7</a:t>
            </a:fld>
            <a:endParaRPr lang="zh-CN" altLang="en-US"/>
          </a:p>
        </p:txBody>
      </p:sp>
      <p:grpSp>
        <p:nvGrpSpPr>
          <p:cNvPr id="7" name="Group 6"/>
          <p:cNvGrpSpPr/>
          <p:nvPr/>
        </p:nvGrpSpPr>
        <p:grpSpPr>
          <a:xfrm>
            <a:off x="6156176" y="2276872"/>
            <a:ext cx="2550302" cy="1355687"/>
            <a:chOff x="6305666" y="2276253"/>
            <a:chExt cx="2838334" cy="1500322"/>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5666" y="2276253"/>
              <a:ext cx="1283005" cy="1500321"/>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0774" y="2276255"/>
              <a:ext cx="1513226" cy="1500320"/>
            </a:xfrm>
            <a:prstGeom prst="rect">
              <a:avLst/>
            </a:prstGeom>
          </p:spPr>
        </p:pic>
      </p:grpSp>
      <p:sp>
        <p:nvSpPr>
          <p:cNvPr id="9" name="矩形 8"/>
          <p:cNvSpPr/>
          <p:nvPr/>
        </p:nvSpPr>
        <p:spPr>
          <a:xfrm>
            <a:off x="6300192" y="1130060"/>
            <a:ext cx="2736304" cy="646331"/>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altLang="zh-CN" dirty="0" smtClean="0">
                <a:latin typeface="Tahoma" pitchFamily="34" charset="0"/>
                <a:cs typeface="Tahoma" pitchFamily="34" charset="0"/>
              </a:rPr>
              <a:t>Non-invasive technique: Medical Imaging </a:t>
            </a:r>
            <a:endParaRPr lang="zh-CN" altLang="en-US" dirty="0">
              <a:latin typeface="Tahoma" pitchFamily="34" charset="0"/>
              <a:cs typeface="Tahoma" pitchFamily="34" charset="0"/>
            </a:endParaRPr>
          </a:p>
        </p:txBody>
      </p:sp>
    </p:spTree>
    <p:extLst>
      <p:ext uri="{BB962C8B-B14F-4D97-AF65-F5344CB8AC3E}">
        <p14:creationId xmlns:p14="http://schemas.microsoft.com/office/powerpoint/2010/main" val="1760746175"/>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fade">
                                      <p:cBhvr>
                                        <p:cTn id="33" dur="500"/>
                                        <p:tgtEl>
                                          <p:spTgt spid="3">
                                            <p:txEl>
                                              <p:pRg st="11" end="1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animEffect transition="in" filter="fade">
                                      <p:cBhvr>
                                        <p:cTn id="36"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p:cNvGrpSpPr/>
          <p:nvPr/>
        </p:nvGrpSpPr>
        <p:grpSpPr>
          <a:xfrm>
            <a:off x="5861128" y="2348880"/>
            <a:ext cx="2671312" cy="3888432"/>
            <a:chOff x="5652120" y="2420888"/>
            <a:chExt cx="3077164" cy="4257927"/>
          </a:xfrm>
        </p:grpSpPr>
        <p:pic>
          <p:nvPicPr>
            <p:cNvPr id="13" name="Picture 4" descr="tmp"/>
            <p:cNvPicPr>
              <a:picLocks noChangeAspect="1" noChangeArrowheads="1"/>
            </p:cNvPicPr>
            <p:nvPr/>
          </p:nvPicPr>
          <p:blipFill>
            <a:blip r:embed="rId3"/>
            <a:srcRect l="8852" t="3279" r="7376" b="3279"/>
            <a:stretch>
              <a:fillRect/>
            </a:stretch>
          </p:blipFill>
          <p:spPr bwMode="auto">
            <a:xfrm>
              <a:off x="5652120" y="2420888"/>
              <a:ext cx="3077164" cy="2004935"/>
            </a:xfrm>
            <a:prstGeom prst="rect">
              <a:avLst/>
            </a:prstGeom>
            <a:noFill/>
            <a:ln w="9525">
              <a:noFill/>
              <a:miter lim="800000"/>
              <a:headEnd/>
              <a:tailEnd/>
            </a:ln>
          </p:spPr>
        </p:pic>
        <p:pic>
          <p:nvPicPr>
            <p:cNvPr id="20" name="Picture 5"/>
            <p:cNvPicPr>
              <a:picLocks noChangeAspect="1" noChangeArrowheads="1"/>
            </p:cNvPicPr>
            <p:nvPr/>
          </p:nvPicPr>
          <p:blipFill>
            <a:blip r:embed="rId4"/>
            <a:srcRect l="4524" t="2579" r="4524" b="2579"/>
            <a:stretch>
              <a:fillRect/>
            </a:stretch>
          </p:blipFill>
          <p:spPr bwMode="auto">
            <a:xfrm flipV="1">
              <a:off x="5758462" y="4341398"/>
              <a:ext cx="2808312" cy="2337417"/>
            </a:xfrm>
            <a:prstGeom prst="rect">
              <a:avLst/>
            </a:prstGeom>
            <a:solidFill>
              <a:schemeClr val="tx1"/>
            </a:solidFill>
            <a:ln w="12700" algn="ctr">
              <a:noFill/>
              <a:miter lim="800000"/>
              <a:headEnd/>
              <a:tailEnd/>
            </a:ln>
            <a:effectLst/>
          </p:spPr>
        </p:pic>
        <p:cxnSp>
          <p:nvCxnSpPr>
            <p:cNvPr id="22" name="直接连接符 13"/>
            <p:cNvCxnSpPr/>
            <p:nvPr/>
          </p:nvCxnSpPr>
          <p:spPr>
            <a:xfrm flipH="1">
              <a:off x="8259562" y="3423356"/>
              <a:ext cx="465951" cy="91804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连接符 15"/>
            <p:cNvCxnSpPr/>
            <p:nvPr/>
          </p:nvCxnSpPr>
          <p:spPr>
            <a:xfrm flipH="1">
              <a:off x="5758462" y="3423355"/>
              <a:ext cx="2535003" cy="91804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矩形 16"/>
            <p:cNvSpPr/>
            <p:nvPr/>
          </p:nvSpPr>
          <p:spPr>
            <a:xfrm flipH="1">
              <a:off x="8293465" y="3115021"/>
              <a:ext cx="432048" cy="3083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nvPr>
        </p:nvSpPr>
        <p:spPr/>
        <p:txBody>
          <a:bodyPr/>
          <a:lstStyle/>
          <a:p>
            <a:r>
              <a:rPr lang="en-US" altLang="zh-CN" dirty="0" smtClean="0"/>
              <a:t>Challenge 1: Voxel-based BNA</a:t>
            </a:r>
            <a:endParaRPr lang="zh-CN" altLang="en-US" dirty="0"/>
          </a:p>
        </p:txBody>
      </p:sp>
      <p:sp>
        <p:nvSpPr>
          <p:cNvPr id="3" name="内容占位符 2"/>
          <p:cNvSpPr>
            <a:spLocks noGrp="1"/>
          </p:cNvSpPr>
          <p:nvPr>
            <p:ph idx="1"/>
          </p:nvPr>
        </p:nvSpPr>
        <p:spPr>
          <a:xfrm>
            <a:off x="457200" y="1412776"/>
            <a:ext cx="8686800" cy="3096344"/>
          </a:xfrm>
        </p:spPr>
        <p:txBody>
          <a:bodyPr/>
          <a:lstStyle/>
          <a:p>
            <a:r>
              <a:rPr lang="en-US" altLang="zh-CN" dirty="0" smtClean="0"/>
              <a:t>Utilize the high resolution of imaging techniques</a:t>
            </a:r>
          </a:p>
          <a:p>
            <a:pPr lvl="1"/>
            <a:r>
              <a:rPr lang="en-US" altLang="zh-CN" dirty="0" smtClean="0"/>
              <a:t>Compared with region-based BNA</a:t>
            </a:r>
          </a:p>
          <a:p>
            <a:pPr lvl="1"/>
            <a:r>
              <a:rPr lang="en-US" altLang="zh-CN" dirty="0" smtClean="0"/>
              <a:t>2mm * 2mm * 2mm (each pixel)</a:t>
            </a:r>
          </a:p>
          <a:p>
            <a:pPr lvl="1"/>
            <a:r>
              <a:rPr lang="en-US" altLang="zh-CN" dirty="0" smtClean="0"/>
              <a:t>10k ~ 100k voxels</a:t>
            </a:r>
          </a:p>
          <a:p>
            <a:endParaRPr lang="en-US" altLang="zh-CN" dirty="0"/>
          </a:p>
          <a:p>
            <a:endParaRPr lang="en-US" altLang="zh-CN" dirty="0" smtClean="0"/>
          </a:p>
        </p:txBody>
      </p:sp>
      <p:sp>
        <p:nvSpPr>
          <p:cNvPr id="4" name="灯片编号占位符 3"/>
          <p:cNvSpPr>
            <a:spLocks noGrp="1"/>
          </p:cNvSpPr>
          <p:nvPr>
            <p:ph type="sldNum" sz="quarter" idx="10"/>
          </p:nvPr>
        </p:nvSpPr>
        <p:spPr/>
        <p:txBody>
          <a:bodyPr/>
          <a:lstStyle/>
          <a:p>
            <a:fld id="{B7F05CB5-CFA1-49B7-BF35-E470197A8F4E}" type="slidenum">
              <a:rPr lang="zh-CN" altLang="en-US" smtClean="0"/>
              <a:t>8</a:t>
            </a:fld>
            <a:endParaRPr lang="zh-CN" altLang="en-US"/>
          </a:p>
        </p:txBody>
      </p:sp>
      <p:grpSp>
        <p:nvGrpSpPr>
          <p:cNvPr id="6" name="Group 5"/>
          <p:cNvGrpSpPr/>
          <p:nvPr/>
        </p:nvGrpSpPr>
        <p:grpSpPr>
          <a:xfrm>
            <a:off x="406905" y="3659869"/>
            <a:ext cx="4741159" cy="2505435"/>
            <a:chOff x="3480059" y="4444852"/>
            <a:chExt cx="4428361" cy="2152683"/>
          </a:xfrm>
        </p:grpSpPr>
        <p:sp>
          <p:nvSpPr>
            <p:cNvPr id="25" name="Text Box 23"/>
            <p:cNvSpPr txBox="1">
              <a:spLocks noChangeArrowheads="1"/>
            </p:cNvSpPr>
            <p:nvPr/>
          </p:nvSpPr>
          <p:spPr bwMode="auto">
            <a:xfrm>
              <a:off x="3549677" y="5878814"/>
              <a:ext cx="939241" cy="338554"/>
            </a:xfrm>
            <a:prstGeom prst="rect">
              <a:avLst/>
            </a:prstGeom>
            <a:noFill/>
            <a:ln w="12700">
              <a:noFill/>
              <a:miter lim="800000"/>
              <a:headEnd/>
              <a:tailEnd/>
            </a:ln>
          </p:spPr>
          <p:txBody>
            <a:bodyPr wrap="square">
              <a:spAutoFit/>
            </a:bodyPr>
            <a:lstStyle/>
            <a:p>
              <a:pPr algn="l"/>
              <a:r>
                <a:rPr lang="en-US" altLang="zh-CN" sz="1600" dirty="0">
                  <a:solidFill>
                    <a:schemeClr val="tx1"/>
                  </a:solidFill>
                  <a:latin typeface="Arial" charset="0"/>
                </a:rPr>
                <a:t>Regions</a:t>
              </a:r>
            </a:p>
          </p:txBody>
        </p:sp>
        <p:sp>
          <p:nvSpPr>
            <p:cNvPr id="26" name="Line 24"/>
            <p:cNvSpPr>
              <a:spLocks noChangeShapeType="1"/>
            </p:cNvSpPr>
            <p:nvPr/>
          </p:nvSpPr>
          <p:spPr bwMode="auto">
            <a:xfrm>
              <a:off x="4029297" y="5867854"/>
              <a:ext cx="722061" cy="0"/>
            </a:xfrm>
            <a:prstGeom prst="line">
              <a:avLst/>
            </a:prstGeom>
            <a:noFill/>
            <a:ln w="25400">
              <a:solidFill>
                <a:srgbClr val="FF9900"/>
              </a:solidFill>
              <a:round/>
              <a:headEnd/>
              <a:tailEnd type="triangle" w="med" len="med"/>
            </a:ln>
          </p:spPr>
          <p:txBody>
            <a:bodyPr/>
            <a:lstStyle/>
            <a:p>
              <a:endParaRPr lang="zh-CN" altLang="en-US"/>
            </a:p>
          </p:txBody>
        </p:sp>
        <p:sp>
          <p:nvSpPr>
            <p:cNvPr id="27" name="Line 25"/>
            <p:cNvSpPr>
              <a:spLocks noChangeShapeType="1"/>
            </p:cNvSpPr>
            <p:nvPr/>
          </p:nvSpPr>
          <p:spPr bwMode="auto">
            <a:xfrm flipH="1">
              <a:off x="3949864" y="5142879"/>
              <a:ext cx="996" cy="601236"/>
            </a:xfrm>
            <a:prstGeom prst="line">
              <a:avLst/>
            </a:prstGeom>
            <a:noFill/>
            <a:ln w="25400">
              <a:solidFill>
                <a:srgbClr val="FF9900"/>
              </a:solidFill>
              <a:round/>
              <a:headEnd/>
              <a:tailEnd type="triangle" w="med" len="med"/>
            </a:ln>
          </p:spPr>
          <p:txBody>
            <a:bodyPr/>
            <a:lstStyle/>
            <a:p>
              <a:endParaRPr lang="zh-CN" altLang="en-US"/>
            </a:p>
          </p:txBody>
        </p:sp>
        <p:sp>
          <p:nvSpPr>
            <p:cNvPr id="29" name="Text Box 7"/>
            <p:cNvSpPr txBox="1">
              <a:spLocks noChangeArrowheads="1"/>
            </p:cNvSpPr>
            <p:nvPr/>
          </p:nvSpPr>
          <p:spPr bwMode="auto">
            <a:xfrm>
              <a:off x="4548753" y="5898743"/>
              <a:ext cx="679995" cy="335989"/>
            </a:xfrm>
            <a:prstGeom prst="rect">
              <a:avLst/>
            </a:prstGeom>
            <a:noFill/>
            <a:ln w="12700" algn="ctr">
              <a:noFill/>
              <a:miter lim="800000"/>
              <a:headEnd/>
              <a:tailEnd/>
            </a:ln>
            <a:effectLst/>
          </p:spPr>
          <p:txBody>
            <a:bodyPr wrap="square" lIns="90488" tIns="44450" rIns="90488" bIns="44450">
              <a:spAutoFit/>
            </a:bodyPr>
            <a:lstStyle/>
            <a:p>
              <a:pPr defTabSz="722313"/>
              <a:r>
                <a:rPr lang="en-US" altLang="zh-CN" sz="1600" dirty="0"/>
                <a:t>100</a:t>
              </a:r>
            </a:p>
          </p:txBody>
        </p:sp>
        <p:grpSp>
          <p:nvGrpSpPr>
            <p:cNvPr id="5" name="Group 4"/>
            <p:cNvGrpSpPr/>
            <p:nvPr/>
          </p:nvGrpSpPr>
          <p:grpSpPr>
            <a:xfrm>
              <a:off x="3480059" y="4444852"/>
              <a:ext cx="4428361" cy="2152683"/>
              <a:chOff x="1592185" y="4523882"/>
              <a:chExt cx="4428362" cy="2191006"/>
            </a:xfrm>
          </p:grpSpPr>
          <p:sp>
            <p:nvSpPr>
              <p:cNvPr id="28" name="Text Box 26"/>
              <p:cNvSpPr txBox="1">
                <a:spLocks noChangeArrowheads="1"/>
              </p:cNvSpPr>
              <p:nvPr/>
            </p:nvSpPr>
            <p:spPr bwMode="auto">
              <a:xfrm rot="16200000">
                <a:off x="1139372" y="4976695"/>
                <a:ext cx="1244179" cy="338554"/>
              </a:xfrm>
              <a:prstGeom prst="rect">
                <a:avLst/>
              </a:prstGeom>
              <a:noFill/>
              <a:ln w="9525">
                <a:noFill/>
                <a:miter lim="800000"/>
                <a:headEnd/>
                <a:tailEnd/>
              </a:ln>
            </p:spPr>
            <p:txBody>
              <a:bodyPr wrap="square">
                <a:spAutoFit/>
              </a:bodyPr>
              <a:lstStyle/>
              <a:p>
                <a:pPr algn="l" eaLnBrk="1" hangingPunct="1"/>
                <a:r>
                  <a:rPr lang="en-US" altLang="zh-CN" sz="1600" dirty="0">
                    <a:solidFill>
                      <a:schemeClr val="tx1"/>
                    </a:solidFill>
                    <a:latin typeface="Arial" charset="0"/>
                  </a:rPr>
                  <a:t>Regions</a:t>
                </a:r>
              </a:p>
            </p:txBody>
          </p:sp>
          <p:sp>
            <p:nvSpPr>
              <p:cNvPr id="30" name="Text Box 8"/>
              <p:cNvSpPr txBox="1">
                <a:spLocks noChangeArrowheads="1"/>
              </p:cNvSpPr>
              <p:nvPr/>
            </p:nvSpPr>
            <p:spPr bwMode="auto">
              <a:xfrm>
                <a:off x="1670190" y="5699201"/>
                <a:ext cx="653896" cy="335989"/>
              </a:xfrm>
              <a:prstGeom prst="rect">
                <a:avLst/>
              </a:prstGeom>
              <a:noFill/>
              <a:ln w="12700" algn="ctr">
                <a:noFill/>
                <a:miter lim="800000"/>
                <a:headEnd/>
                <a:tailEnd/>
              </a:ln>
              <a:effectLst/>
            </p:spPr>
            <p:txBody>
              <a:bodyPr wrap="square" lIns="90488" tIns="44450" rIns="90488" bIns="44450">
                <a:spAutoFit/>
              </a:bodyPr>
              <a:lstStyle/>
              <a:p>
                <a:pPr defTabSz="722313"/>
                <a:r>
                  <a:rPr lang="en-US" altLang="zh-CN" sz="1600" dirty="0"/>
                  <a:t>100</a:t>
                </a:r>
              </a:p>
            </p:txBody>
          </p:sp>
          <p:grpSp>
            <p:nvGrpSpPr>
              <p:cNvPr id="31" name="组合 1"/>
              <p:cNvGrpSpPr/>
              <p:nvPr/>
            </p:nvGrpSpPr>
            <p:grpSpPr>
              <a:xfrm>
                <a:off x="2104678" y="4634945"/>
                <a:ext cx="3915869" cy="2079943"/>
                <a:chOff x="831850" y="1423988"/>
                <a:chExt cx="7602542" cy="4624387"/>
              </a:xfrm>
            </p:grpSpPr>
            <p:grpSp>
              <p:nvGrpSpPr>
                <p:cNvPr id="32" name="Group 9"/>
                <p:cNvGrpSpPr>
                  <a:grpSpLocks/>
                </p:cNvGrpSpPr>
                <p:nvPr/>
              </p:nvGrpSpPr>
              <p:grpSpPr bwMode="auto">
                <a:xfrm>
                  <a:off x="3101978" y="1423988"/>
                  <a:ext cx="5332414" cy="4624387"/>
                  <a:chOff x="1826" y="1097"/>
                  <a:chExt cx="3359" cy="2913"/>
                </a:xfrm>
              </p:grpSpPr>
              <p:pic>
                <p:nvPicPr>
                  <p:cNvPr id="35" name="Picture 10" descr="test"/>
                  <p:cNvPicPr>
                    <a:picLocks noChangeAspect="1" noChangeArrowheads="1"/>
                  </p:cNvPicPr>
                  <p:nvPr/>
                </p:nvPicPr>
                <p:blipFill>
                  <a:blip r:embed="rId5"/>
                  <a:srcRect l="11966" t="6329" r="8377" b="10127"/>
                  <a:stretch>
                    <a:fillRect/>
                  </a:stretch>
                </p:blipFill>
                <p:spPr bwMode="auto">
                  <a:xfrm>
                    <a:off x="2484" y="1097"/>
                    <a:ext cx="2590" cy="2568"/>
                  </a:xfrm>
                  <a:prstGeom prst="rect">
                    <a:avLst/>
                  </a:prstGeom>
                  <a:noFill/>
                  <a:ln w="9525">
                    <a:noFill/>
                    <a:miter lim="800000"/>
                    <a:headEnd/>
                    <a:tailEnd/>
                  </a:ln>
                </p:spPr>
              </p:pic>
              <p:sp>
                <p:nvSpPr>
                  <p:cNvPr id="36" name="Text Box 23"/>
                  <p:cNvSpPr txBox="1">
                    <a:spLocks noChangeArrowheads="1"/>
                  </p:cNvSpPr>
                  <p:nvPr/>
                </p:nvSpPr>
                <p:spPr bwMode="auto">
                  <a:xfrm>
                    <a:off x="2484" y="3775"/>
                    <a:ext cx="499" cy="212"/>
                  </a:xfrm>
                  <a:prstGeom prst="rect">
                    <a:avLst/>
                  </a:prstGeom>
                  <a:noFill/>
                  <a:ln w="12700">
                    <a:noFill/>
                    <a:miter lim="800000"/>
                    <a:headEnd/>
                    <a:tailEnd/>
                  </a:ln>
                </p:spPr>
                <p:txBody>
                  <a:bodyPr wrap="none">
                    <a:spAutoFit/>
                  </a:bodyPr>
                  <a:lstStyle/>
                  <a:p>
                    <a:pPr algn="l"/>
                    <a:r>
                      <a:rPr lang="en-US" altLang="zh-CN" sz="1600" dirty="0">
                        <a:solidFill>
                          <a:schemeClr val="tx1"/>
                        </a:solidFill>
                        <a:latin typeface="Arial" charset="0"/>
                      </a:rPr>
                      <a:t>Voxels</a:t>
                    </a:r>
                  </a:p>
                </p:txBody>
              </p:sp>
              <p:sp>
                <p:nvSpPr>
                  <p:cNvPr id="37" name="Line 24"/>
                  <p:cNvSpPr>
                    <a:spLocks noChangeShapeType="1"/>
                  </p:cNvSpPr>
                  <p:nvPr/>
                </p:nvSpPr>
                <p:spPr bwMode="auto">
                  <a:xfrm>
                    <a:off x="2484" y="3751"/>
                    <a:ext cx="2523" cy="0"/>
                  </a:xfrm>
                  <a:prstGeom prst="line">
                    <a:avLst/>
                  </a:prstGeom>
                  <a:noFill/>
                  <a:ln w="25400">
                    <a:solidFill>
                      <a:srgbClr val="FF9900"/>
                    </a:solidFill>
                    <a:round/>
                    <a:headEnd/>
                    <a:tailEnd type="triangle" w="med" len="med"/>
                  </a:ln>
                </p:spPr>
                <p:txBody>
                  <a:bodyPr/>
                  <a:lstStyle/>
                  <a:p>
                    <a:endParaRPr lang="zh-CN" altLang="en-US"/>
                  </a:p>
                </p:txBody>
              </p:sp>
              <p:sp>
                <p:nvSpPr>
                  <p:cNvPr id="38" name="Line 25"/>
                  <p:cNvSpPr>
                    <a:spLocks noChangeShapeType="1"/>
                  </p:cNvSpPr>
                  <p:nvPr/>
                </p:nvSpPr>
                <p:spPr bwMode="auto">
                  <a:xfrm flipH="1">
                    <a:off x="2401" y="1171"/>
                    <a:ext cx="17" cy="2323"/>
                  </a:xfrm>
                  <a:prstGeom prst="line">
                    <a:avLst/>
                  </a:prstGeom>
                  <a:noFill/>
                  <a:ln w="25400">
                    <a:solidFill>
                      <a:srgbClr val="FF9900"/>
                    </a:solidFill>
                    <a:round/>
                    <a:headEnd/>
                    <a:tailEnd type="triangle" w="med" len="med"/>
                  </a:ln>
                </p:spPr>
                <p:txBody>
                  <a:bodyPr/>
                  <a:lstStyle/>
                  <a:p>
                    <a:endParaRPr lang="zh-CN" altLang="en-US"/>
                  </a:p>
                </p:txBody>
              </p:sp>
              <p:sp>
                <p:nvSpPr>
                  <p:cNvPr id="39" name="Text Box 26"/>
                  <p:cNvSpPr txBox="1">
                    <a:spLocks noChangeArrowheads="1"/>
                  </p:cNvSpPr>
                  <p:nvPr/>
                </p:nvSpPr>
                <p:spPr bwMode="auto">
                  <a:xfrm rot="16200000">
                    <a:off x="1847" y="2983"/>
                    <a:ext cx="499" cy="212"/>
                  </a:xfrm>
                  <a:prstGeom prst="rect">
                    <a:avLst/>
                  </a:prstGeom>
                  <a:noFill/>
                  <a:ln w="9525">
                    <a:noFill/>
                    <a:miter lim="800000"/>
                    <a:headEnd/>
                    <a:tailEnd/>
                  </a:ln>
                </p:spPr>
                <p:txBody>
                  <a:bodyPr wrap="none">
                    <a:spAutoFit/>
                  </a:bodyPr>
                  <a:lstStyle/>
                  <a:p>
                    <a:pPr algn="l" eaLnBrk="1" hangingPunct="1"/>
                    <a:r>
                      <a:rPr lang="en-US" altLang="zh-CN" sz="1600" dirty="0">
                        <a:solidFill>
                          <a:schemeClr val="tx1"/>
                        </a:solidFill>
                        <a:latin typeface="Arial" charset="0"/>
                      </a:rPr>
                      <a:t>Voxels</a:t>
                    </a:r>
                  </a:p>
                </p:txBody>
              </p:sp>
              <p:sp>
                <p:nvSpPr>
                  <p:cNvPr id="40" name="Text Box 15"/>
                  <p:cNvSpPr txBox="1">
                    <a:spLocks noChangeArrowheads="1"/>
                  </p:cNvSpPr>
                  <p:nvPr/>
                </p:nvSpPr>
                <p:spPr bwMode="auto">
                  <a:xfrm>
                    <a:off x="4787" y="3800"/>
                    <a:ext cx="398" cy="210"/>
                  </a:xfrm>
                  <a:prstGeom prst="rect">
                    <a:avLst/>
                  </a:prstGeom>
                  <a:noFill/>
                  <a:ln w="12700" algn="ctr">
                    <a:noFill/>
                    <a:miter lim="800000"/>
                    <a:headEnd/>
                    <a:tailEnd/>
                  </a:ln>
                  <a:effectLst/>
                </p:spPr>
                <p:txBody>
                  <a:bodyPr wrap="none" lIns="90488" tIns="44450" rIns="90488" bIns="44450">
                    <a:spAutoFit/>
                  </a:bodyPr>
                  <a:lstStyle/>
                  <a:p>
                    <a:pPr defTabSz="722313"/>
                    <a:r>
                      <a:rPr lang="en-US" altLang="zh-CN" sz="1600" dirty="0"/>
                      <a:t>100K</a:t>
                    </a:r>
                  </a:p>
                </p:txBody>
              </p:sp>
              <p:sp>
                <p:nvSpPr>
                  <p:cNvPr id="41" name="Text Box 16"/>
                  <p:cNvSpPr txBox="1">
                    <a:spLocks noChangeArrowheads="1"/>
                  </p:cNvSpPr>
                  <p:nvPr/>
                </p:nvSpPr>
                <p:spPr bwMode="auto">
                  <a:xfrm>
                    <a:off x="1826" y="3480"/>
                    <a:ext cx="398" cy="210"/>
                  </a:xfrm>
                  <a:prstGeom prst="rect">
                    <a:avLst/>
                  </a:prstGeom>
                  <a:noFill/>
                  <a:ln w="12700" algn="ctr">
                    <a:noFill/>
                    <a:miter lim="800000"/>
                    <a:headEnd/>
                    <a:tailEnd/>
                  </a:ln>
                  <a:effectLst/>
                </p:spPr>
                <p:txBody>
                  <a:bodyPr wrap="none" lIns="90488" tIns="44450" rIns="90488" bIns="44450">
                    <a:spAutoFit/>
                  </a:bodyPr>
                  <a:lstStyle/>
                  <a:p>
                    <a:pPr defTabSz="722313"/>
                    <a:r>
                      <a:rPr lang="en-US" altLang="zh-CN" sz="1600" dirty="0"/>
                      <a:t>100K</a:t>
                    </a:r>
                  </a:p>
                </p:txBody>
              </p:sp>
            </p:grpSp>
            <p:sp>
              <p:nvSpPr>
                <p:cNvPr id="33" name="AutoShape 17"/>
                <p:cNvSpPr>
                  <a:spLocks noChangeArrowheads="1"/>
                </p:cNvSpPr>
                <p:nvPr/>
              </p:nvSpPr>
              <p:spPr bwMode="auto">
                <a:xfrm>
                  <a:off x="2578998" y="3327400"/>
                  <a:ext cx="976314" cy="485776"/>
                </a:xfrm>
                <a:prstGeom prst="rightArrow">
                  <a:avLst>
                    <a:gd name="adj1" fmla="val 50000"/>
                    <a:gd name="adj2" fmla="val 50245"/>
                  </a:avLst>
                </a:prstGeom>
                <a:solidFill>
                  <a:schemeClr val="tx2"/>
                </a:solidFill>
                <a:ln w="12700" algn="ctr">
                  <a:noFill/>
                  <a:miter lim="800000"/>
                  <a:headEnd/>
                  <a:tailEnd/>
                </a:ln>
                <a:effectLst/>
              </p:spPr>
              <p:txBody>
                <a:bodyPr wrap="none" lIns="90488" tIns="44450" rIns="90488" bIns="44450" anchor="ctr"/>
                <a:lstStyle/>
                <a:p>
                  <a:endParaRPr lang="zh-CN" altLang="en-US"/>
                </a:p>
              </p:txBody>
            </p:sp>
            <p:pic>
              <p:nvPicPr>
                <p:cNvPr id="34" name="Picture 18" descr="test"/>
                <p:cNvPicPr>
                  <a:picLocks noChangeAspect="1" noChangeArrowheads="1"/>
                </p:cNvPicPr>
                <p:nvPr/>
              </p:nvPicPr>
              <p:blipFill>
                <a:blip r:embed="rId6"/>
                <a:srcRect l="10902" t="6329" r="8479" b="8861"/>
                <a:stretch>
                  <a:fillRect/>
                </a:stretch>
              </p:blipFill>
              <p:spPr bwMode="auto">
                <a:xfrm>
                  <a:off x="831850" y="2706688"/>
                  <a:ext cx="1473200" cy="1497012"/>
                </a:xfrm>
                <a:prstGeom prst="rect">
                  <a:avLst/>
                </a:prstGeom>
                <a:noFill/>
                <a:ln w="9525">
                  <a:noFill/>
                  <a:miter lim="800000"/>
                  <a:headEnd/>
                  <a:tailEnd/>
                </a:ln>
              </p:spPr>
            </p:pic>
          </p:grpSp>
        </p:grpSp>
      </p:grpSp>
    </p:spTree>
    <p:extLst>
      <p:ext uri="{BB962C8B-B14F-4D97-AF65-F5344CB8AC3E}">
        <p14:creationId xmlns:p14="http://schemas.microsoft.com/office/powerpoint/2010/main" val="650562034"/>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Challenge 2: Multi/Many Subjects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66738" y="1123603"/>
                <a:ext cx="8397750" cy="5257725"/>
              </a:xfrm>
            </p:spPr>
            <p:txBody>
              <a:bodyPr/>
              <a:lstStyle/>
              <a:p>
                <a:r>
                  <a:rPr lang="en-US" altLang="zh-CN" dirty="0" smtClean="0"/>
                  <a:t>Huge </a:t>
                </a:r>
                <a:r>
                  <a:rPr lang="en-US" altLang="zh-CN" dirty="0"/>
                  <a:t>computation, 2 days / subject</a:t>
                </a:r>
              </a:p>
              <a:p>
                <a:pPr lvl="1"/>
                <a:r>
                  <a:rPr lang="en-US" altLang="zh-CN" dirty="0"/>
                  <a:t> </a:t>
                </a:r>
                <a14:m>
                  <m:oMath xmlns:m="http://schemas.openxmlformats.org/officeDocument/2006/math">
                    <m:r>
                      <a:rPr lang="en-US" altLang="zh-CN" i="1">
                        <a:latin typeface="Cambria Math"/>
                      </a:rPr>
                      <m:t>𝑂</m:t>
                    </m:r>
                    <m:d>
                      <m:dPr>
                        <m:ctrlPr>
                          <a:rPr lang="en-US" altLang="zh-CN" i="1">
                            <a:latin typeface="Cambria Math"/>
                          </a:rPr>
                        </m:ctrlPr>
                      </m:dPr>
                      <m:e>
                        <m:sSup>
                          <m:sSupPr>
                            <m:ctrlPr>
                              <a:rPr lang="en-US" altLang="zh-CN" i="1">
                                <a:latin typeface="Cambria Math"/>
                              </a:rPr>
                            </m:ctrlPr>
                          </m:sSupPr>
                          <m:e>
                            <m:r>
                              <a:rPr lang="en-US" altLang="zh-CN" i="1">
                                <a:latin typeface="Cambria Math"/>
                              </a:rPr>
                              <m:t>𝑛</m:t>
                            </m:r>
                          </m:e>
                          <m:sup>
                            <m:r>
                              <a:rPr lang="en-US" altLang="zh-CN" i="1">
                                <a:latin typeface="Cambria Math"/>
                              </a:rPr>
                              <m:t>2</m:t>
                            </m:r>
                          </m:sup>
                        </m:sSup>
                      </m:e>
                    </m:d>
                    <m:r>
                      <a:rPr lang="en-US" altLang="zh-CN" i="1">
                        <a:latin typeface="Cambria Math"/>
                      </a:rPr>
                      <m:t>,</m:t>
                    </m:r>
                    <m:r>
                      <a:rPr lang="en-US" altLang="zh-CN" i="1">
                        <a:latin typeface="Cambria Math"/>
                      </a:rPr>
                      <m:t>𝑂</m:t>
                    </m:r>
                    <m:d>
                      <m:dPr>
                        <m:ctrlPr>
                          <a:rPr lang="en-US" altLang="zh-CN" i="1">
                            <a:latin typeface="Cambria Math"/>
                          </a:rPr>
                        </m:ctrlPr>
                      </m:dPr>
                      <m:e>
                        <m:sSup>
                          <m:sSupPr>
                            <m:ctrlPr>
                              <a:rPr lang="en-US" altLang="zh-CN" i="1">
                                <a:latin typeface="Cambria Math"/>
                              </a:rPr>
                            </m:ctrlPr>
                          </m:sSupPr>
                          <m:e>
                            <m:r>
                              <a:rPr lang="en-US" altLang="zh-CN" i="1">
                                <a:latin typeface="Cambria Math"/>
                              </a:rPr>
                              <m:t>𝑛</m:t>
                            </m:r>
                          </m:e>
                          <m:sup>
                            <m:r>
                              <a:rPr lang="en-US" altLang="zh-CN" i="1">
                                <a:latin typeface="Cambria Math"/>
                              </a:rPr>
                              <m:t>3</m:t>
                            </m:r>
                          </m:sup>
                        </m:sSup>
                      </m:e>
                    </m:d>
                  </m:oMath>
                </a14:m>
                <a:r>
                  <a:rPr lang="zh-CN" altLang="en-US" dirty="0"/>
                  <a:t> </a:t>
                </a:r>
                <a:r>
                  <a:rPr lang="en-US" altLang="zh-CN" dirty="0"/>
                  <a:t>complexity</a:t>
                </a:r>
              </a:p>
              <a:p>
                <a:pPr lvl="1"/>
                <a:r>
                  <a:rPr lang="en-US" altLang="zh-CN" dirty="0" smtClean="0"/>
                  <a:t>Large </a:t>
                </a:r>
                <a:r>
                  <a:rPr lang="en-US" altLang="zh-CN" i="1" dirty="0" smtClean="0"/>
                  <a:t>n</a:t>
                </a:r>
              </a:p>
              <a:p>
                <a:pPr lvl="1"/>
                <a:r>
                  <a:rPr lang="en-US" altLang="zh-CN" dirty="0" smtClean="0"/>
                  <a:t>Many subjects</a:t>
                </a:r>
              </a:p>
              <a:p>
                <a:pPr marL="471487" lvl="1" indent="0">
                  <a:buNone/>
                </a:pPr>
                <a:endParaRPr lang="en-US" altLang="zh-CN" dirty="0"/>
              </a:p>
              <a:p>
                <a:pPr lvl="1"/>
                <a:endParaRPr lang="en-US" altLang="zh-CN" dirty="0" smtClean="0"/>
              </a:p>
              <a:p>
                <a:pPr lvl="1"/>
                <a:endParaRPr lang="zh-CN" altLang="en-US" dirty="0"/>
              </a:p>
              <a:p>
                <a:r>
                  <a:rPr lang="en-US" altLang="zh-CN" dirty="0" smtClean="0"/>
                  <a:t>Low </a:t>
                </a:r>
                <a:r>
                  <a:rPr lang="en-US" altLang="zh-CN" dirty="0"/>
                  <a:t>Signal-to-Noise </a:t>
                </a:r>
                <a:r>
                  <a:rPr lang="en-US" altLang="zh-CN" dirty="0" smtClean="0"/>
                  <a:t>Ratio [</a:t>
                </a:r>
                <a:r>
                  <a:rPr lang="en-US" altLang="zh-CN" dirty="0" err="1" smtClean="0"/>
                  <a:t>Benjamini</a:t>
                </a:r>
                <a:r>
                  <a:rPr lang="en-US" altLang="zh-CN" dirty="0" smtClean="0"/>
                  <a:t> 2006]</a:t>
                </a:r>
              </a:p>
              <a:p>
                <a:pPr lvl="1"/>
                <a:r>
                  <a:rPr lang="en-US" altLang="zh-CN" dirty="0" smtClean="0"/>
                  <a:t>Solution: Take account networks from many subjects</a:t>
                </a:r>
              </a:p>
              <a:p>
                <a:pPr lvl="1"/>
                <a:r>
                  <a:rPr lang="en-US" altLang="zh-CN" dirty="0" smtClean="0"/>
                  <a:t>But, Network construction is time-consuming</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66738" y="1123603"/>
                <a:ext cx="8397750" cy="5257725"/>
              </a:xfrm>
              <a:blipFill rotWithShape="1">
                <a:blip r:embed="rId3"/>
                <a:stretch>
                  <a:fillRect l="-1306" t="-1159"/>
                </a:stretch>
              </a:blipFill>
            </p:spPr>
            <p:txBody>
              <a:bodyPr/>
              <a:lstStyle/>
              <a:p>
                <a:r>
                  <a:rPr lang="zh-CN" altLang="en-US">
                    <a:noFill/>
                  </a:rPr>
                  <a:t> </a:t>
                </a:r>
              </a:p>
            </p:txBody>
          </p:sp>
        </mc:Fallback>
      </mc:AlternateContent>
      <p:sp>
        <p:nvSpPr>
          <p:cNvPr id="4" name="灯片编号占位符 3"/>
          <p:cNvSpPr>
            <a:spLocks noGrp="1"/>
          </p:cNvSpPr>
          <p:nvPr>
            <p:ph type="sldNum" sz="quarter" idx="10"/>
          </p:nvPr>
        </p:nvSpPr>
        <p:spPr/>
        <p:txBody>
          <a:bodyPr/>
          <a:lstStyle/>
          <a:p>
            <a:fld id="{B7F05CB5-CFA1-49B7-BF35-E470197A8F4E}" type="slidenum">
              <a:rPr lang="zh-CN" altLang="en-US" smtClean="0"/>
              <a:t>9</a:t>
            </a:fld>
            <a:endParaRPr lang="zh-CN" altLang="en-US"/>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7213" y="1916832"/>
            <a:ext cx="3749243" cy="2174561"/>
          </a:xfrm>
          <a:prstGeom prst="rect">
            <a:avLst/>
          </a:prstGeom>
        </p:spPr>
      </p:pic>
    </p:spTree>
    <p:extLst>
      <p:ext uri="{BB962C8B-B14F-4D97-AF65-F5344CB8AC3E}">
        <p14:creationId xmlns:p14="http://schemas.microsoft.com/office/powerpoint/2010/main" val="755311209"/>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fade">
                                      <p:cBhvr>
                                        <p:cTn id="1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ofile">
  <a:themeElements>
    <a:clrScheme name="Profile 11">
      <a:dk1>
        <a:srgbClr val="000000"/>
      </a:dk1>
      <a:lt1>
        <a:srgbClr val="FFFFFF"/>
      </a:lt1>
      <a:dk2>
        <a:srgbClr val="BC8B00"/>
      </a:dk2>
      <a:lt2>
        <a:srgbClr val="FFFFFF"/>
      </a:lt2>
      <a:accent1>
        <a:srgbClr val="FFCC00"/>
      </a:accent1>
      <a:accent2>
        <a:srgbClr val="3F8D4C"/>
      </a:accent2>
      <a:accent3>
        <a:srgbClr val="FFFFFF"/>
      </a:accent3>
      <a:accent4>
        <a:srgbClr val="000000"/>
      </a:accent4>
      <a:accent5>
        <a:srgbClr val="FFE2AA"/>
      </a:accent5>
      <a:accent6>
        <a:srgbClr val="387F44"/>
      </a:accent6>
      <a:hlink>
        <a:srgbClr val="663300"/>
      </a:hlink>
      <a:folHlink>
        <a:srgbClr val="000000"/>
      </a:folHlink>
    </a:clrScheme>
    <a:fontScheme name="Profile">
      <a:majorFont>
        <a:latin typeface="Georgia"/>
        <a:ea typeface=""/>
        <a:cs typeface=""/>
      </a:majorFont>
      <a:minorFont>
        <a:latin typeface="Gene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solidFill>
          <a:schemeClr val="accent1"/>
        </a:solidFill>
        <a:ln w="9525" cap="flat" cmpd="sng" algn="ctr">
          <a:solidFill>
            <a:schemeClr val="tx1"/>
          </a:solidFill>
          <a:prstDash val="solid"/>
          <a:round/>
          <a:headEnd type="none" w="med" len="med"/>
          <a:tailEnd type="arrow"/>
        </a:ln>
        <a:effectLst/>
      </a:spPr>
      <a:body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Profile 10">
        <a:dk1>
          <a:srgbClr val="000000"/>
        </a:dk1>
        <a:lt1>
          <a:srgbClr val="FFFFFF"/>
        </a:lt1>
        <a:dk2>
          <a:srgbClr val="B08200"/>
        </a:dk2>
        <a:lt2>
          <a:srgbClr val="FFFFFF"/>
        </a:lt2>
        <a:accent1>
          <a:srgbClr val="FFCC00"/>
        </a:accent1>
        <a:accent2>
          <a:srgbClr val="3F8D4C"/>
        </a:accent2>
        <a:accent3>
          <a:srgbClr val="FFFFFF"/>
        </a:accent3>
        <a:accent4>
          <a:srgbClr val="000000"/>
        </a:accent4>
        <a:accent5>
          <a:srgbClr val="FFE2AA"/>
        </a:accent5>
        <a:accent6>
          <a:srgbClr val="387F44"/>
        </a:accent6>
        <a:hlink>
          <a:srgbClr val="663300"/>
        </a:hlink>
        <a:folHlink>
          <a:srgbClr val="000000"/>
        </a:folHlink>
      </a:clrScheme>
      <a:clrMap bg1="lt1" tx1="dk1" bg2="lt2" tx2="dk2" accent1="accent1" accent2="accent2" accent3="accent3" accent4="accent4" accent5="accent5" accent6="accent6" hlink="hlink" folHlink="folHlink"/>
    </a:extraClrScheme>
    <a:extraClrScheme>
      <a:clrScheme name="Profile 11">
        <a:dk1>
          <a:srgbClr val="000000"/>
        </a:dk1>
        <a:lt1>
          <a:srgbClr val="FFFFFF"/>
        </a:lt1>
        <a:dk2>
          <a:srgbClr val="BC8B00"/>
        </a:dk2>
        <a:lt2>
          <a:srgbClr val="FFFFFF"/>
        </a:lt2>
        <a:accent1>
          <a:srgbClr val="FFCC00"/>
        </a:accent1>
        <a:accent2>
          <a:srgbClr val="3F8D4C"/>
        </a:accent2>
        <a:accent3>
          <a:srgbClr val="FFFFFF"/>
        </a:accent3>
        <a:accent4>
          <a:srgbClr val="000000"/>
        </a:accent4>
        <a:accent5>
          <a:srgbClr val="FFE2AA"/>
        </a:accent5>
        <a:accent6>
          <a:srgbClr val="387F44"/>
        </a:accent6>
        <a:hlink>
          <a:srgbClr val="6633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SmartLU_ppt_en_present</Template>
  <TotalTime>5533</TotalTime>
  <Words>5482</Words>
  <Application>Microsoft Office PowerPoint</Application>
  <PresentationFormat>全屏显示(4:3)</PresentationFormat>
  <Paragraphs>763</Paragraphs>
  <Slides>49</Slides>
  <Notes>35</Notes>
  <HiddenSlides>0</HiddenSlides>
  <MMClips>0</MMClips>
  <ScaleCrop>false</ScaleCrop>
  <HeadingPairs>
    <vt:vector size="4" baseType="variant">
      <vt:variant>
        <vt:lpstr>主题</vt:lpstr>
      </vt:variant>
      <vt:variant>
        <vt:i4>2</vt:i4>
      </vt:variant>
      <vt:variant>
        <vt:lpstr>幻灯片标题</vt:lpstr>
      </vt:variant>
      <vt:variant>
        <vt:i4>49</vt:i4>
      </vt:variant>
    </vt:vector>
  </HeadingPairs>
  <TitlesOfParts>
    <vt:vector size="51" baseType="lpstr">
      <vt:lpstr>Profile</vt:lpstr>
      <vt:lpstr>自定义设计方案</vt:lpstr>
      <vt:lpstr>A Heterogeneous Accelerator Platform for Multi-subject Voxel-based Brain Network Analysis</vt:lpstr>
      <vt:lpstr>Outline</vt:lpstr>
      <vt:lpstr>Understanding the Brain</vt:lpstr>
      <vt:lpstr>What are brain networks?</vt:lpstr>
      <vt:lpstr>Scales and levels of brain networks</vt:lpstr>
      <vt:lpstr>Types from physiology and anatomy</vt:lpstr>
      <vt:lpstr>Brain Network Analysis (BNA)</vt:lpstr>
      <vt:lpstr>Challenge 1: Voxel-based BNA</vt:lpstr>
      <vt:lpstr>Challenge 2: Multi/Many Subjects</vt:lpstr>
      <vt:lpstr>What we need</vt:lpstr>
      <vt:lpstr>GPGPU</vt:lpstr>
      <vt:lpstr>Outline</vt:lpstr>
      <vt:lpstr>Platform Overview</vt:lpstr>
      <vt:lpstr>Network Construction</vt:lpstr>
      <vt:lpstr>Network Construction - scalability</vt:lpstr>
      <vt:lpstr>Network Construction</vt:lpstr>
      <vt:lpstr>Network Analysis</vt:lpstr>
      <vt:lpstr>Understand the brain by BNA</vt:lpstr>
      <vt:lpstr>Understand the brain by BNA</vt:lpstr>
      <vt:lpstr>Modular Detection</vt:lpstr>
      <vt:lpstr>Spectral partition </vt:lpstr>
      <vt:lpstr>Spectral partition </vt:lpstr>
      <vt:lpstr>Modular Detection Performance</vt:lpstr>
      <vt:lpstr>APSP: All Pairs Shortest Paths</vt:lpstr>
      <vt:lpstr>Blocked FW </vt:lpstr>
      <vt:lpstr>Previous implementation [Katz 2008]</vt:lpstr>
      <vt:lpstr>[Katz 2008] for very large network</vt:lpstr>
      <vt:lpstr>Previous implementation [Katz 2008]</vt:lpstr>
      <vt:lpstr>Our implementation</vt:lpstr>
      <vt:lpstr>Blocked FW Performance</vt:lpstr>
      <vt:lpstr>Platform Selection</vt:lpstr>
      <vt:lpstr>Outline</vt:lpstr>
      <vt:lpstr>Result: Scale free</vt:lpstr>
      <vt:lpstr>Result: high-degree hubs</vt:lpstr>
      <vt:lpstr>Result: modular structure</vt:lpstr>
      <vt:lpstr>Conclusion</vt:lpstr>
      <vt:lpstr>Future work: Understand and Diagnosis</vt:lpstr>
      <vt:lpstr>Thank you !</vt:lpstr>
      <vt:lpstr>Reference</vt:lpstr>
      <vt:lpstr>Reference</vt:lpstr>
      <vt:lpstr>Reference</vt:lpstr>
      <vt:lpstr>BACKUP </vt:lpstr>
      <vt:lpstr>GPU-based probabilistic fiber tractography</vt:lpstr>
      <vt:lpstr>GPU-based probabilistic fiber tractography</vt:lpstr>
      <vt:lpstr>GPU-based probabilistic fiber tractography</vt:lpstr>
      <vt:lpstr>GPU-based probabilistic fiber tractography</vt:lpstr>
      <vt:lpstr>PowerPoint 演示文稿</vt:lpstr>
      <vt:lpstr>PowerPoint 演示文稿</vt:lpstr>
      <vt:lpstr>Network Properties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Heterogeneous Accelerator Platform for Multi-Subject Voxel-based Brain Network Analysis</dc:title>
  <dc:creator>gpu-server2</dc:creator>
  <cp:lastModifiedBy>Renling</cp:lastModifiedBy>
  <cp:revision>236</cp:revision>
  <dcterms:created xsi:type="dcterms:W3CDTF">2011-10-24T15:26:35Z</dcterms:created>
  <dcterms:modified xsi:type="dcterms:W3CDTF">2011-11-09T14:19:29Z</dcterms:modified>
</cp:coreProperties>
</file>