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4"/>
  </p:notesMasterIdLst>
  <p:sldIdLst>
    <p:sldId id="260" r:id="rId3"/>
    <p:sldId id="297" r:id="rId4"/>
    <p:sldId id="257" r:id="rId5"/>
    <p:sldId id="339" r:id="rId6"/>
    <p:sldId id="360" r:id="rId7"/>
    <p:sldId id="349" r:id="rId8"/>
    <p:sldId id="337" r:id="rId9"/>
    <p:sldId id="272" r:id="rId10"/>
    <p:sldId id="351" r:id="rId11"/>
    <p:sldId id="364" r:id="rId12"/>
    <p:sldId id="367" r:id="rId13"/>
    <p:sldId id="284" r:id="rId14"/>
    <p:sldId id="287" r:id="rId15"/>
    <p:sldId id="353" r:id="rId16"/>
    <p:sldId id="365" r:id="rId17"/>
    <p:sldId id="330" r:id="rId18"/>
    <p:sldId id="324" r:id="rId19"/>
    <p:sldId id="328" r:id="rId20"/>
    <p:sldId id="366" r:id="rId21"/>
    <p:sldId id="352" r:id="rId22"/>
    <p:sldId id="354" r:id="rId23"/>
    <p:sldId id="359" r:id="rId24"/>
    <p:sldId id="368" r:id="rId25"/>
    <p:sldId id="317" r:id="rId26"/>
    <p:sldId id="369" r:id="rId27"/>
    <p:sldId id="370" r:id="rId28"/>
    <p:sldId id="350" r:id="rId29"/>
    <p:sldId id="356" r:id="rId30"/>
    <p:sldId id="357" r:id="rId31"/>
    <p:sldId id="358" r:id="rId32"/>
    <p:sldId id="34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85576" autoAdjust="0"/>
  </p:normalViewPr>
  <p:slideViewPr>
    <p:cSldViewPr>
      <p:cViewPr>
        <p:scale>
          <a:sx n="66" d="100"/>
          <a:sy n="66" d="100"/>
        </p:scale>
        <p:origin x="-143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62A0-6659-4B13-9F8B-D63DC673D0ED}" type="datetimeFigureOut">
              <a:rPr lang="zh-CN" altLang="en-US" smtClean="0"/>
              <a:pPr/>
              <a:t>2011-12-21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CC7D-07C2-44D4-B4DC-4CD30CC3B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分层，同一层相互独立</a:t>
            </a:r>
            <a:endParaRPr lang="en-US" altLang="zh-CN" dirty="0" smtClean="0"/>
          </a:p>
          <a:p>
            <a:r>
              <a:rPr lang="zh-CN" altLang="en-US" dirty="0" smtClean="0"/>
              <a:t>前几层好并行。</a:t>
            </a:r>
            <a:endParaRPr lang="en-US" altLang="zh-CN" dirty="0" smtClean="0"/>
          </a:p>
          <a:p>
            <a:r>
              <a:rPr lang="en-US" altLang="zh-CN" dirty="0" smtClean="0"/>
              <a:t>Pipeline</a:t>
            </a:r>
            <a:r>
              <a:rPr lang="zh-CN" altLang="en-US" dirty="0" smtClean="0"/>
              <a:t>占很大时间比例，不好并行，没人做过</a:t>
            </a:r>
            <a:endParaRPr lang="en-US" altLang="zh-CN" dirty="0" smtClean="0"/>
          </a:p>
          <a:p>
            <a:r>
              <a:rPr lang="zh-CN" altLang="en-US" dirty="0" smtClean="0"/>
              <a:t>串行部分很长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5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否则会造成死锁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91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CPU </a:t>
            </a:r>
            <a:r>
              <a:rPr lang="zh-CN" altLang="en-US" dirty="0" smtClean="0"/>
              <a:t>世界最快，也是自己实现的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98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CSC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放在</a:t>
            </a:r>
            <a:r>
              <a:rPr lang="en-US" altLang="zh-CN" baseline="0" dirty="0" smtClean="0"/>
              <a:t>local memory</a:t>
            </a:r>
            <a:r>
              <a:rPr lang="zh-CN" altLang="en-US" baseline="0" dirty="0" smtClean="0"/>
              <a:t>上。通常使用</a:t>
            </a:r>
            <a:r>
              <a:rPr lang="en-US" altLang="zh-CN" baseline="0" dirty="0" smtClean="0"/>
              <a:t>…</a:t>
            </a:r>
            <a:r>
              <a:rPr lang="zh-CN" altLang="en-US" baseline="0" dirty="0" smtClean="0"/>
              <a:t>可以提高。但是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62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4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下面我们回顾前人的相关工作。稀疏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分解方面，有许多常用的软件，如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SuperLU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Pardiso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。这两者都基于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supernode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，即在稀疏矩阵中通过调换行列次序产生稠密块。但是，电路矩阵这样及稀疏的矩阵通常无法产生稠密快。因此在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这个为电路仿真优化的软件中，没有采用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supernode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思想。以上软件中，只有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pardiso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版本，而且它只是在分解中，如果遇到稠密块，把稠密块的分解放在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上进行，其他工作仍用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上完成。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6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E00A7-F480-43C3-A2A8-249F072551D8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下面介绍我们的稀疏矩阵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分解。首先介绍基本算法，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left-looking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算法。这个算法分解第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列时，依次用它左边的所有列更新第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列。</a:t>
            </a:r>
            <a:endParaRPr lang="zh-CN" altLang="en-US" dirty="0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15018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15018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15018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15018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E00A7-F480-43C3-A2A8-249F072551D8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分层，同一层相互独立</a:t>
            </a:r>
            <a:endParaRPr lang="en-US" altLang="zh-CN" dirty="0" smtClean="0"/>
          </a:p>
          <a:p>
            <a:r>
              <a:rPr lang="zh-CN" altLang="en-US" dirty="0" smtClean="0"/>
              <a:t>前几层好并行。</a:t>
            </a:r>
            <a:endParaRPr lang="en-US" altLang="zh-CN" dirty="0" smtClean="0"/>
          </a:p>
          <a:p>
            <a:r>
              <a:rPr lang="en-US" altLang="zh-CN" dirty="0" smtClean="0"/>
              <a:t>Pipeline</a:t>
            </a:r>
            <a:r>
              <a:rPr lang="zh-CN" altLang="en-US" dirty="0" smtClean="0"/>
              <a:t>占很大时间比例，不好并行，没人做过</a:t>
            </a:r>
            <a:endParaRPr lang="en-US" altLang="zh-CN" dirty="0" smtClean="0"/>
          </a:p>
          <a:p>
            <a:r>
              <a:rPr lang="zh-CN" altLang="en-US" dirty="0" smtClean="0"/>
              <a:t>串行部分很长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5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分层，同一层相互独立</a:t>
            </a:r>
            <a:endParaRPr lang="en-US" altLang="zh-CN" dirty="0" smtClean="0"/>
          </a:p>
          <a:p>
            <a:r>
              <a:rPr lang="zh-CN" altLang="en-US" dirty="0" smtClean="0"/>
              <a:t>前几层好并行。</a:t>
            </a:r>
            <a:endParaRPr lang="en-US" altLang="zh-CN" dirty="0" smtClean="0"/>
          </a:p>
          <a:p>
            <a:r>
              <a:rPr lang="en-US" altLang="zh-CN" dirty="0" smtClean="0"/>
              <a:t>Pipeline</a:t>
            </a:r>
            <a:r>
              <a:rPr lang="zh-CN" altLang="en-US" dirty="0" smtClean="0"/>
              <a:t>占很大时间比例，不好并行，没人做过</a:t>
            </a:r>
            <a:endParaRPr lang="en-US" altLang="zh-CN" dirty="0" smtClean="0"/>
          </a:p>
          <a:p>
            <a:r>
              <a:rPr lang="zh-CN" altLang="en-US" dirty="0" smtClean="0"/>
              <a:t>串行部分很长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157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CC7D-07C2-44D4-B4DC-4CD30CC3BFB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5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620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8"/>
          <p:cNvGrpSpPr>
            <a:grpSpLocks/>
          </p:cNvGrpSpPr>
          <p:nvPr/>
        </p:nvGrpSpPr>
        <p:grpSpPr bwMode="auto">
          <a:xfrm>
            <a:off x="0" y="0"/>
            <a:ext cx="7086600" cy="833438"/>
            <a:chOff x="0" y="0"/>
            <a:chExt cx="7086600" cy="833438"/>
          </a:xfrm>
        </p:grpSpPr>
        <p:pic>
          <p:nvPicPr>
            <p:cNvPr id="6" name="Picture 10" descr="ee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0113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 userDrawn="1"/>
          </p:nvSpPr>
          <p:spPr>
            <a:xfrm>
              <a:off x="838200" y="228600"/>
              <a:ext cx="62484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Department</a:t>
              </a:r>
              <a:r>
                <a:rPr lang="en-US" altLang="zh-CN" sz="1600" baseline="0" dirty="0" smtClean="0">
                  <a:latin typeface="Verdana" pitchFamily="34" charset="0"/>
                  <a:ea typeface="宋体" charset="-122"/>
                </a:rPr>
                <a:t> of Electronic Engineering, </a:t>
              </a: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Tsinghua University</a:t>
              </a:r>
              <a:endParaRPr lang="zh-CN" altLang="en-US" sz="1600" dirty="0">
                <a:latin typeface="Verdana" pitchFamily="34" charset="0"/>
                <a:ea typeface="宋体" charset="-122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990600"/>
            <a:ext cx="7772400" cy="18288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0198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2" name="组合 12"/>
          <p:cNvGrpSpPr>
            <a:grpSpLocks/>
          </p:cNvGrpSpPr>
          <p:nvPr userDrawn="1"/>
        </p:nvGrpSpPr>
        <p:grpSpPr bwMode="auto">
          <a:xfrm>
            <a:off x="1691680" y="6237312"/>
            <a:ext cx="6336704" cy="509587"/>
            <a:chOff x="1435696" y="6272753"/>
            <a:chExt cx="6336704" cy="509047"/>
          </a:xfrm>
        </p:grpSpPr>
        <p:sp>
          <p:nvSpPr>
            <p:cNvPr id="13" name="矩形 12"/>
            <p:cNvSpPr/>
            <p:nvPr userDrawn="1"/>
          </p:nvSpPr>
          <p:spPr>
            <a:xfrm>
              <a:off x="2667000" y="6366316"/>
              <a:ext cx="5105400" cy="3393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Nano-scale Integrated</a:t>
              </a:r>
              <a:r>
                <a:rPr lang="en-US" altLang="zh-CN" sz="1600" baseline="0" dirty="0" smtClean="0">
                  <a:latin typeface="Verdana" pitchFamily="34" charset="0"/>
                  <a:ea typeface="宋体" charset="-122"/>
                </a:rPr>
                <a:t> Circuit and System Lab.</a:t>
              </a:r>
              <a:endParaRPr lang="zh-CN" altLang="en-US" sz="1600" dirty="0">
                <a:latin typeface="Verdana" pitchFamily="34" charset="0"/>
                <a:ea typeface="宋体" charset="-122"/>
              </a:endParaRPr>
            </a:p>
          </p:txBody>
        </p:sp>
        <p:pic>
          <p:nvPicPr>
            <p:cNvPr id="14" name="Picture 5" descr="NICS_logo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96" y="6272753"/>
              <a:ext cx="1219200" cy="50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8946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46717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2660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89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03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5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58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93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7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2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89510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9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19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5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35601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20971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294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9768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873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5833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1973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Verdana" pitchFamily="34" charset="0"/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245225"/>
            <a:ext cx="57802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  <a:ea typeface="宋体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270" name="Picture 12" descr="b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200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组合 12"/>
          <p:cNvGrpSpPr>
            <a:grpSpLocks/>
          </p:cNvGrpSpPr>
          <p:nvPr/>
        </p:nvGrpSpPr>
        <p:grpSpPr bwMode="auto">
          <a:xfrm>
            <a:off x="1691680" y="6237312"/>
            <a:ext cx="6336704" cy="509587"/>
            <a:chOff x="1435696" y="6272753"/>
            <a:chExt cx="6336704" cy="509047"/>
          </a:xfrm>
        </p:grpSpPr>
        <p:sp>
          <p:nvSpPr>
            <p:cNvPr id="11" name="矩形 10"/>
            <p:cNvSpPr/>
            <p:nvPr userDrawn="1"/>
          </p:nvSpPr>
          <p:spPr>
            <a:xfrm>
              <a:off x="2667000" y="6366316"/>
              <a:ext cx="5105400" cy="3393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Nano-scale Integrated</a:t>
              </a:r>
              <a:r>
                <a:rPr lang="en-US" altLang="zh-CN" sz="1600" baseline="0" dirty="0" smtClean="0">
                  <a:latin typeface="Verdana" pitchFamily="34" charset="0"/>
                  <a:ea typeface="宋体" charset="-122"/>
                </a:rPr>
                <a:t> Circuit and System Lab.</a:t>
              </a:r>
              <a:endParaRPr lang="zh-CN" altLang="en-US" sz="1600" dirty="0">
                <a:latin typeface="Verdana" pitchFamily="34" charset="0"/>
                <a:ea typeface="宋体" charset="-122"/>
              </a:endParaRPr>
            </a:p>
          </p:txBody>
        </p:sp>
        <p:pic>
          <p:nvPicPr>
            <p:cNvPr id="11276" name="Picture 5" descr="NICS_logo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696" y="6272753"/>
              <a:ext cx="1219200" cy="509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2" name="组合 15"/>
          <p:cNvGrpSpPr>
            <a:grpSpLocks/>
          </p:cNvGrpSpPr>
          <p:nvPr/>
        </p:nvGrpSpPr>
        <p:grpSpPr bwMode="auto">
          <a:xfrm>
            <a:off x="0" y="0"/>
            <a:ext cx="7086600" cy="833438"/>
            <a:chOff x="0" y="0"/>
            <a:chExt cx="7086600" cy="833438"/>
          </a:xfrm>
        </p:grpSpPr>
        <p:pic>
          <p:nvPicPr>
            <p:cNvPr id="11273" name="Picture 10" descr="ee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0113" cy="83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 userDrawn="1"/>
          </p:nvSpPr>
          <p:spPr>
            <a:xfrm>
              <a:off x="838200" y="228600"/>
              <a:ext cx="62484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Department</a:t>
              </a:r>
              <a:r>
                <a:rPr lang="en-US" altLang="zh-CN" sz="1600" baseline="0" dirty="0" smtClean="0">
                  <a:latin typeface="Verdana" pitchFamily="34" charset="0"/>
                  <a:ea typeface="宋体" charset="-122"/>
                </a:rPr>
                <a:t> of Electronic Engineering, </a:t>
              </a:r>
              <a:r>
                <a:rPr lang="en-US" altLang="zh-CN" sz="1600" dirty="0" smtClean="0">
                  <a:latin typeface="Verdana" pitchFamily="34" charset="0"/>
                  <a:ea typeface="宋体" charset="-122"/>
                </a:rPr>
                <a:t>Tsinghua University</a:t>
              </a:r>
              <a:endParaRPr lang="zh-CN" altLang="en-US" sz="1600" dirty="0" smtClean="0">
                <a:latin typeface="Verdana" pitchFamily="34" charset="0"/>
                <a:ea typeface="宋体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6600"/>
          </a:solidFill>
          <a:latin typeface="Georgia" pitchFamily="18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500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EBE9-CA83-4D50-A236-9E84AF157235}" type="datetimeFigureOut">
              <a:rPr lang="zh-CN" altLang="en-US" smtClean="0"/>
              <a:t>2011-12-21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42A2-E5BC-4019-A875-17467163BB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38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w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700" baseline="0" dirty="0" smtClean="0">
                <a:latin typeface="Calibri" pitchFamily="34" charset="0"/>
                <a:ea typeface="DFKai-SB" pitchFamily="65" charset="-120"/>
              </a:rPr>
              <a:t>Performance</a:t>
            </a:r>
            <a:r>
              <a:rPr lang="en-US" altLang="zh-CN" sz="3700" dirty="0" smtClean="0">
                <a:latin typeface="Calibri" pitchFamily="34" charset="0"/>
                <a:ea typeface="DFKai-SB" pitchFamily="65" charset="-120"/>
              </a:rPr>
              <a:t> Analysis </a:t>
            </a:r>
            <a:r>
              <a:rPr lang="en-US" altLang="zh-CN" sz="3700" baseline="0" dirty="0" smtClean="0">
                <a:latin typeface="Calibri" pitchFamily="34" charset="0"/>
                <a:ea typeface="DFKai-SB" pitchFamily="65" charset="-120"/>
              </a:rPr>
              <a:t>of Parallel</a:t>
            </a:r>
            <a:r>
              <a:rPr lang="en-US" altLang="zh-CN" sz="3700" dirty="0" smtClean="0">
                <a:latin typeface="Calibri" pitchFamily="34" charset="0"/>
                <a:ea typeface="DFKai-SB" pitchFamily="65" charset="-120"/>
              </a:rPr>
              <a:t> Sparse</a:t>
            </a:r>
            <a:r>
              <a:rPr lang="zh-CN" altLang="en-US" sz="3700" dirty="0" smtClean="0">
                <a:latin typeface="Calibri" pitchFamily="34" charset="0"/>
                <a:ea typeface="DFKai-SB" pitchFamily="65" charset="-120"/>
              </a:rPr>
              <a:t> </a:t>
            </a:r>
            <a:r>
              <a:rPr lang="en-US" altLang="zh-CN" sz="3700" baseline="0" dirty="0" smtClean="0">
                <a:latin typeface="Calibri" pitchFamily="34" charset="0"/>
                <a:ea typeface="DFKai-SB" pitchFamily="65" charset="-120"/>
              </a:rPr>
              <a:t>LU</a:t>
            </a:r>
            <a:r>
              <a:rPr lang="en-US" altLang="zh-CN" sz="3700" dirty="0" smtClean="0">
                <a:latin typeface="Calibri" pitchFamily="34" charset="0"/>
                <a:ea typeface="DFKai-SB" pitchFamily="65" charset="-120"/>
              </a:rPr>
              <a:t> Factorization on CPUs and GPUs</a:t>
            </a:r>
            <a:endParaRPr lang="zh-CN" altLang="en-US" sz="3700" baseline="0" dirty="0" smtClean="0">
              <a:latin typeface="Calibri" pitchFamily="34" charset="0"/>
              <a:ea typeface="DFKai-SB" pitchFamily="65" charset="-12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336704" cy="2592288"/>
          </a:xfrm>
        </p:spPr>
        <p:txBody>
          <a:bodyPr/>
          <a:lstStyle/>
          <a:p>
            <a:r>
              <a:rPr lang="en-US" altLang="zh-CN" sz="2400" dirty="0" smtClean="0">
                <a:latin typeface="Calibri" pitchFamily="34" charset="0"/>
                <a:ea typeface="DFKai-SB" pitchFamily="65" charset="-120"/>
                <a:cs typeface="Arial" charset="0"/>
              </a:rPr>
              <a:t>Nano-scale Integrated Circuit and System Lab.,</a:t>
            </a:r>
          </a:p>
          <a:p>
            <a:r>
              <a:rPr lang="en-US" altLang="zh-CN" sz="2400" dirty="0" smtClean="0">
                <a:latin typeface="Calibri" pitchFamily="34" charset="0"/>
                <a:ea typeface="DFKai-SB" pitchFamily="65" charset="-120"/>
                <a:cs typeface="Arial" charset="0"/>
              </a:rPr>
              <a:t>EE Department, Tsinghua University</a:t>
            </a:r>
          </a:p>
          <a:p>
            <a:endParaRPr lang="en-US" altLang="zh-CN" dirty="0" smtClean="0">
              <a:latin typeface="Calibri" pitchFamily="34" charset="0"/>
              <a:ea typeface="DFKai-SB" pitchFamily="65" charset="-120"/>
              <a:cs typeface="Arial" charset="0"/>
            </a:endParaRP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Ling </a:t>
            </a:r>
            <a:r>
              <a:rPr lang="en-US" altLang="zh-CN" dirty="0" err="1" smtClean="0">
                <a:latin typeface="Calibri" pitchFamily="34" charset="0"/>
                <a:ea typeface="DFKai-SB" pitchFamily="65" charset="-120"/>
                <a:cs typeface="Arial" charset="0"/>
              </a:rPr>
              <a:t>Ren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309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74675" y="404664"/>
            <a:ext cx="8001000" cy="111616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Outline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&amp; Related works</a:t>
            </a:r>
          </a:p>
          <a:p>
            <a:r>
              <a:rPr lang="en-US" altLang="zh-CN" dirty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Algorithm</a:t>
            </a: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GPU implementation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Experiments</a:t>
            </a:r>
          </a:p>
          <a:p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analysis</a:t>
            </a:r>
            <a:endParaRPr lang="en-US" altLang="zh-CN" baseline="0" dirty="0" smtClean="0">
              <a:solidFill>
                <a:schemeClr val="bg2">
                  <a:lumMod val="65000"/>
                </a:schemeClr>
              </a:solidFill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320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400" dirty="0">
                <a:latin typeface="Calibri" pitchFamily="34" charset="0"/>
                <a:ea typeface="DFKai-SB" pitchFamily="65" charset="-120"/>
                <a:cs typeface="Arial" charset="0"/>
              </a:rPr>
              <a:t>Algorithm </a:t>
            </a:r>
            <a:r>
              <a:rPr lang="en-US" altLang="zh-CN" sz="3400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</a:t>
            </a:r>
            <a:r>
              <a:rPr lang="en-US" altLang="zh-CN" sz="3400" dirty="0">
                <a:latin typeface="Calibri" pitchFamily="34" charset="0"/>
                <a:ea typeface="DFKai-SB" pitchFamily="65" charset="-120"/>
                <a:cs typeface="Arial" charset="0"/>
              </a:rPr>
              <a:t>– </a:t>
            </a:r>
            <a:r>
              <a:rPr lang="en-US" altLang="zh-CN" sz="3400" dirty="0" smtClean="0">
                <a:latin typeface="Calibri" pitchFamily="34" charset="0"/>
                <a:ea typeface="DFKai-SB" pitchFamily="65" charset="-120"/>
                <a:cs typeface="Arial" charset="0"/>
              </a:rPr>
              <a:t>timing order</a:t>
            </a:r>
            <a:endParaRPr lang="en-US" altLang="zh-CN" sz="3400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7821686" cy="6682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zh-CN" dirty="0">
                <a:latin typeface="Calibri" pitchFamily="34" charset="0"/>
                <a:ea typeface="DFKai-SB" pitchFamily="65" charset="-120"/>
              </a:rPr>
              <a:t>Pipeline parallelism, along with timing order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58613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7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GPU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-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avoid deadlock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7"/>
            <a:ext cx="3898776" cy="4392489"/>
          </a:xfrm>
        </p:spPr>
        <p:txBody>
          <a:bodyPr>
            <a:noAutofit/>
          </a:bodyPr>
          <a:lstStyle/>
          <a:p>
            <a:r>
              <a:rPr lang="en-US" altLang="zh-CN" sz="24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Traditionally</a:t>
            </a:r>
            <a:r>
              <a:rPr lang="en-US" altLang="zh-CN" sz="240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, some</a:t>
            </a:r>
            <a:r>
              <a:rPr lang="zh-CN" altLang="en-US" sz="24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sz="24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warps </a:t>
            </a:r>
          </a:p>
          <a:p>
            <a:pPr lvl="1"/>
            <a:r>
              <a:rPr lang="en-US" altLang="zh-CN" sz="2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Inactive</a:t>
            </a:r>
            <a:r>
              <a:rPr lang="en-US" altLang="zh-CN" sz="220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at the beginning (limited resource etc.).</a:t>
            </a:r>
          </a:p>
          <a:p>
            <a:pPr lvl="1"/>
            <a:r>
              <a:rPr lang="en-US" altLang="zh-CN" sz="220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Activated when other active </a:t>
            </a:r>
            <a:r>
              <a:rPr lang="en-US" altLang="zh-CN" sz="2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warps finish</a:t>
            </a:r>
          </a:p>
          <a:p>
            <a:pPr lvl="1"/>
            <a:endParaRPr lang="en-US" altLang="zh-CN" sz="2200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But in sparse LU, all warps must be active </a:t>
            </a:r>
            <a:r>
              <a:rPr lang="en-US" altLang="zh-CN" b="1" dirty="0">
                <a:solidFill>
                  <a:srgbClr val="0066FF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from the beginning</a:t>
            </a:r>
          </a:p>
          <a:p>
            <a:pPr lvl="1"/>
            <a:endParaRPr lang="en-US" altLang="zh-CN" sz="2200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464496" cy="42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02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GPU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–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data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locality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60851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Coalesced accesses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Sorting the </a:t>
            </a:r>
            <a:r>
              <a:rPr lang="en-US" altLang="zh-CN" baseline="0" dirty="0" err="1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nonzeros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54" y="1772816"/>
            <a:ext cx="3775794" cy="257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1" y="3040095"/>
            <a:ext cx="4448661" cy="29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55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GPU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– work partitioning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60851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Two levels of parallelism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Between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vector MAD       &amp;       within vector MAD</a:t>
            </a:r>
          </a:p>
          <a:p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Virtue group size?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Too large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  <a:sym typeface="Wingdings" pitchFamily="2" charset="2"/>
              </a:rPr>
              <a:t>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idle threads, fewer virtue groups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Too small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  <a:sym typeface="Wingdings" pitchFamily="2" charset="2"/>
              </a:rPr>
              <a:t>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  <a:sym typeface="Wingdings" pitchFamily="2" charset="2"/>
              </a:rPr>
              <a:t>SIMD threads diverge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  <a:sym typeface="Wingdings" pitchFamily="2" charset="2"/>
              </a:rPr>
              <a:t>Virtue group = one warp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7"/>
          <a:stretch/>
        </p:blipFill>
        <p:spPr bwMode="auto">
          <a:xfrm>
            <a:off x="1979712" y="2636914"/>
            <a:ext cx="1584176" cy="15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4" t="50000" r="22732" b="12251"/>
          <a:stretch/>
        </p:blipFill>
        <p:spPr bwMode="auto">
          <a:xfrm>
            <a:off x="5364088" y="2564904"/>
            <a:ext cx="2156914" cy="122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3928" y="3717032"/>
            <a:ext cx="5112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2200" dirty="0" smtClean="0">
                <a:solidFill>
                  <a:srgbClr val="1F0BB5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One virtue group processes one column</a:t>
            </a:r>
          </a:p>
          <a:p>
            <a:pPr algn="ctr"/>
            <a:r>
              <a:rPr lang="en-US" altLang="zh-CN" sz="2000" dirty="0" smtClean="0">
                <a:solidFill>
                  <a:srgbClr val="1F0BB5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# virtue groups  ==  # </a:t>
            </a:r>
            <a:r>
              <a:rPr lang="en-US" altLang="zh-CN" sz="2000" dirty="0">
                <a:solidFill>
                  <a:srgbClr val="1F0BB5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concurrent columns </a:t>
            </a:r>
            <a:endParaRPr lang="en-US" altLang="zh-CN" sz="2000" dirty="0">
              <a:solidFill>
                <a:srgbClr val="1F0BB5"/>
              </a:solidFill>
              <a:latin typeface="Cambria Math" pitchFamily="18" charset="0"/>
              <a:ea typeface="Cambria Math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316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74675" y="404664"/>
            <a:ext cx="8001000" cy="111616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Outline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&amp; Related works</a:t>
            </a:r>
          </a:p>
          <a:p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Algorithm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GPU implementation</a:t>
            </a: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Experiments</a:t>
            </a:r>
          </a:p>
          <a:p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analysis</a:t>
            </a:r>
            <a:endParaRPr lang="en-US" altLang="zh-CN" baseline="0" dirty="0" smtClean="0">
              <a:solidFill>
                <a:schemeClr val="bg2">
                  <a:lumMod val="65000"/>
                </a:schemeClr>
              </a:solidFill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1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Experiments – setup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rmAutofit/>
          </a:bodyPr>
          <a:lstStyle/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CPU 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2 Xeon E5405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2 Xeon X5680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GPU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AMD Radeon 5870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NVIDIA GTX580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Testing matrices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University of Florida Sparse Matrix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Collection</a:t>
            </a:r>
            <a:endParaRPr lang="en-US" altLang="zh-CN" u="sng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19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3821" r="6404"/>
          <a:stretch/>
        </p:blipFill>
        <p:spPr bwMode="auto">
          <a:xfrm>
            <a:off x="2496512" y="1798320"/>
            <a:ext cx="5963920" cy="436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Experiments – bandwidth vs. flops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2592288" cy="1440160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GTX580</a:t>
            </a:r>
          </a:p>
          <a:p>
            <a:pPr marL="471487" lvl="1" indent="0">
              <a:buNone/>
            </a:pP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	vs.</a:t>
            </a:r>
          </a:p>
          <a:p>
            <a:pPr marL="471487" lvl="1" indent="0">
              <a:buNone/>
            </a:pP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	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X5680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5039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Experiments –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Group A: </a:t>
            </a:r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flops </a:t>
            </a:r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&lt; 200M</a:t>
            </a:r>
          </a:p>
          <a:p>
            <a:pPr lvl="1"/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Group </a:t>
            </a:r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B: </a:t>
            </a:r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flops </a:t>
            </a:r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&gt; 200M</a:t>
            </a:r>
            <a:endParaRPr lang="en-US" altLang="zh-CN" sz="2800" dirty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  <a:p>
            <a:pPr lvl="1"/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Group </a:t>
            </a:r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C: </a:t>
            </a:r>
            <a:r>
              <a:rPr lang="en-US" altLang="zh-CN" sz="2800" dirty="0" err="1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denormal</a:t>
            </a:r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numbers, slow on CPU</a:t>
            </a:r>
            <a:endParaRPr lang="en-US" altLang="zh-CN" sz="2800" dirty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781944"/>
              </p:ext>
            </p:extLst>
          </p:nvPr>
        </p:nvGraphicFramePr>
        <p:xfrm>
          <a:off x="755576" y="3573016"/>
          <a:ext cx="7704856" cy="203910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73494"/>
                <a:gridCol w="1500198"/>
                <a:gridCol w="1214308"/>
                <a:gridCol w="1296000"/>
                <a:gridCol w="1296000"/>
                <a:gridCol w="1224856"/>
              </a:tblGrid>
              <a:tr h="57606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GPU 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(GB/s)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Speedup</a:t>
                      </a:r>
                      <a:r>
                        <a:rPr lang="en-US" altLang="zh-CN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Over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CPU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CPUs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CPUs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KLU</a:t>
                      </a:r>
                      <a:endParaRPr lang="zh-CN" altLang="en-US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9.68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1.61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0.77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91.17</a:t>
                      </a:r>
                      <a:endParaRPr lang="zh-CN" altLang="en-US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7.90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2.58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11.73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81.86</a:t>
                      </a:r>
                      <a:endParaRPr lang="zh-CN" altLang="en-US" dirty="0" smtClean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49.72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12.90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6.77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45.78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877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74675" y="404664"/>
            <a:ext cx="8001000" cy="111616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Outline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&amp; Related works</a:t>
            </a:r>
          </a:p>
          <a:p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Algorithm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GPU implementation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Experiments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 analysis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16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74675" y="404664"/>
            <a:ext cx="8001000" cy="111616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Outline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 &amp; Related works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Algorithm</a:t>
            </a: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GPU implementation</a:t>
            </a: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Experiments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 analysis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91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Calibri" pitchFamily="34" charset="0"/>
                <a:ea typeface="DFKai-SB" pitchFamily="65" charset="-120"/>
                <a:cs typeface="Arial" charset="0"/>
              </a:rPr>
              <a:t>Performance </a:t>
            </a:r>
            <a:r>
              <a:rPr lang="en-US" altLang="zh-CN" sz="3200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– concurrent columns</a:t>
            </a:r>
            <a:endParaRPr lang="en-US" altLang="zh-CN" sz="3200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More concurrent columns, higher performance?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No,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inexecutable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operations.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8225"/>
            <a:ext cx="4536505" cy="326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1"/>
          <a:stretch/>
        </p:blipFill>
        <p:spPr bwMode="auto">
          <a:xfrm>
            <a:off x="5407383" y="3717032"/>
            <a:ext cx="34401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01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Performance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– on CPUs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608512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Cache </a:t>
            </a:r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size &amp; 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speed</a:t>
            </a:r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More cores 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 higher performance</a:t>
            </a:r>
          </a:p>
          <a:p>
            <a:pPr lvl="1"/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31067"/>
                  </p:ext>
                </p:extLst>
              </p:nvPr>
            </p:nvGraphicFramePr>
            <p:xfrm>
              <a:off x="1691680" y="2729448"/>
              <a:ext cx="5904656" cy="3291840"/>
            </p:xfrm>
            <a:graphic>
              <a:graphicData uri="http://schemas.openxmlformats.org/drawingml/2006/table">
                <a:tbl>
                  <a:tblPr firstCol="1" bandRow="1">
                    <a:tableStyleId>{35758FB7-9AC5-4552-8A53-C91805E547FA}</a:tableStyleId>
                  </a:tblPr>
                  <a:tblGrid>
                    <a:gridCol w="1440160"/>
                    <a:gridCol w="1008112"/>
                    <a:gridCol w="1728192"/>
                    <a:gridCol w="1728192"/>
                  </a:tblGrid>
                  <a:tr h="32400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CPU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E5405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X5680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Number of cores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Cache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Size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32KB / core 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32KB / core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12MB / 4</a:t>
                          </a:r>
                          <a:r>
                            <a:rPr lang="en-US" altLang="zh-CN" sz="1800" kern="120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 </a:t>
                          </a: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cores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256KB / core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--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12MB / 6</a:t>
                          </a:r>
                          <a:r>
                            <a:rPr lang="en-US" altLang="zh-CN" sz="1800" kern="120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 </a:t>
                          </a: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cores</a:t>
                          </a:r>
                          <a:endParaRPr lang="zh-CN" altLang="en-US" sz="1800" kern="12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Clock rate (GHz)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2.0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3.2</a:t>
                          </a:r>
                          <a:endParaRPr lang="zh-CN" altLang="en-US" sz="1800" kern="12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Bandwidth Achieved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(GB/s)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1-core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4.99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11.54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4-core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14.41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35.34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400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8-core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20.76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61.25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31067"/>
                  </p:ext>
                </p:extLst>
              </p:nvPr>
            </p:nvGraphicFramePr>
            <p:xfrm>
              <a:off x="1691680" y="2729448"/>
              <a:ext cx="5904656" cy="3291840"/>
            </p:xfrm>
            <a:graphic>
              <a:graphicData uri="http://schemas.openxmlformats.org/drawingml/2006/table">
                <a:tbl>
                  <a:tblPr firstCol="1" bandRow="1">
                    <a:tableStyleId>{35758FB7-9AC5-4552-8A53-C91805E547FA}</a:tableStyleId>
                  </a:tblPr>
                  <a:tblGrid>
                    <a:gridCol w="1440160"/>
                    <a:gridCol w="1008112"/>
                    <a:gridCol w="1728192"/>
                    <a:gridCol w="1728192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CPU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E5405</a:t>
                          </a:r>
                          <a:endParaRPr lang="en-US" altLang="zh-CN" sz="18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X5680</a:t>
                          </a:r>
                          <a:endParaRPr lang="en-US" altLang="zh-CN" sz="18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Number of cores</a:t>
                          </a:r>
                          <a:endParaRPr lang="zh-CN" altLang="en-US" sz="1800" b="1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4014" t="-108333" r="-10211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4876" t="-108333" r="-2473" b="-726667"/>
                          </a:stretch>
                        </a:blipFill>
                      </a:tcPr>
                    </a:tc>
                  </a:tr>
                  <a:tr h="36576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Cache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Size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L1</a:t>
                          </a:r>
                          <a:endParaRPr lang="en-US" altLang="zh-CN" sz="18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32KB / core 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32KB / core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L2</a:t>
                          </a:r>
                          <a:endParaRPr lang="en-US" altLang="zh-CN" sz="18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12MB / 4</a:t>
                          </a:r>
                          <a:r>
                            <a:rPr lang="en-US" altLang="zh-CN" sz="1800" kern="120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 </a:t>
                          </a: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cores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256KB / core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--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12MB / 6</a:t>
                          </a:r>
                          <a:r>
                            <a:rPr lang="en-US" altLang="zh-CN" sz="1800" kern="120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 </a:t>
                          </a: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cores</a:t>
                          </a:r>
                          <a:endParaRPr lang="zh-CN" altLang="en-US" sz="1800" kern="12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Clock rate (GHz)</a:t>
                          </a:r>
                          <a:endParaRPr lang="en-US" altLang="zh-CN" sz="18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2.0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3.2</a:t>
                          </a:r>
                          <a:endParaRPr lang="zh-CN" altLang="en-US" sz="1800" kern="12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Bandwidth Achieved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(GB/s)</a:t>
                          </a:r>
                          <a:endParaRPr lang="en-US" altLang="zh-CN" sz="1800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1-core</a:t>
                          </a:r>
                          <a:endParaRPr lang="en-US" altLang="zh-CN" sz="1800" b="1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4.99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11.54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4-core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14.41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35.34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dirty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8-core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20.76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altLang="zh-CN" sz="1800" kern="12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Arial Unicode MS" pitchFamily="34" charset="-122"/>
                              <a:cs typeface="Arial" pitchFamily="34" charset="0"/>
                            </a:rPr>
                            <a:t>61.25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Arial" pitchFamily="34" charset="0"/>
                            <a:ea typeface="Arial Unicode MS" pitchFamily="34" charset="-122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7423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Performance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– on GPUs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464496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Cache too small, not important at present</a:t>
            </a:r>
          </a:p>
          <a:p>
            <a:pPr lvl="2"/>
            <a:r>
              <a:rPr lang="en-US" altLang="zh-CN" sz="2400" dirty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Only 10% performance loss, if no caching at </a:t>
            </a:r>
            <a:r>
              <a:rPr lang="en-US" altLang="zh-CN" sz="2400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all</a:t>
            </a:r>
          </a:p>
          <a:p>
            <a:pPr lvl="2"/>
            <a:endParaRPr lang="en-US" altLang="zh-CN" sz="2400" dirty="0" smtClean="0">
              <a:latin typeface="Calibri" pitchFamily="34" charset="0"/>
              <a:ea typeface="Arial Unicode MS" pitchFamily="34" charset="-122"/>
              <a:cs typeface="Calibri" pitchFamily="34" charset="0"/>
              <a:sym typeface="Wingdings" pitchFamily="2" charset="2"/>
            </a:endParaRPr>
          </a:p>
          <a:p>
            <a:r>
              <a:rPr lang="en-US" altLang="zh-CN" sz="3200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Dominant factors</a:t>
            </a:r>
          </a:p>
          <a:p>
            <a:pPr lvl="1"/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peak </a:t>
            </a:r>
            <a:r>
              <a:rPr lang="en-US" altLang="zh-CN" sz="2800" dirty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bandwidth </a:t>
            </a:r>
          </a:p>
          <a:p>
            <a:pPr lvl="1"/>
            <a:r>
              <a:rPr lang="en-US" altLang="zh-CN" sz="2800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enough active warps to bring out the peak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763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Performance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– on GPUs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46449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  <a:sym typeface="Wingdings" pitchFamily="2" charset="2"/>
              </a:rPr>
              <a:t>       Radeon 5870            &amp;                  GTX580</a:t>
            </a:r>
          </a:p>
          <a:p>
            <a:pPr marL="0" indent="0">
              <a:buNone/>
            </a:pPr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8499" r="10227" b="11211"/>
          <a:stretch/>
        </p:blipFill>
        <p:spPr bwMode="auto">
          <a:xfrm>
            <a:off x="430228" y="2440145"/>
            <a:ext cx="3997756" cy="28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21019"/>
            <a:ext cx="3960440" cy="285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8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baseline="0" dirty="0" smtClean="0">
                <a:latin typeface="Calibri" pitchFamily="34" charset="0"/>
                <a:ea typeface="DFKai-SB" pitchFamily="65" charset="-120"/>
                <a:cs typeface="Calibri" pitchFamily="34" charset="0"/>
              </a:rPr>
              <a:t>Thank you !</a:t>
            </a:r>
            <a:endParaRPr lang="zh-CN" altLang="en-US" sz="5400" baseline="0" dirty="0" smtClean="0">
              <a:latin typeface="Calibri" pitchFamily="34" charset="0"/>
              <a:ea typeface="DFKai-SB" pitchFamily="65" charset="-120"/>
              <a:cs typeface="Calibri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048672" cy="1224136"/>
          </a:xfrm>
        </p:spPr>
        <p:txBody>
          <a:bodyPr/>
          <a:lstStyle/>
          <a:p>
            <a:r>
              <a:rPr lang="en-US" altLang="zh-CN" sz="2400" dirty="0" smtClean="0">
                <a:latin typeface="Calibri" pitchFamily="34" charset="0"/>
                <a:ea typeface="DFKai-SB" pitchFamily="65" charset="-120"/>
                <a:cs typeface="Arial" charset="0"/>
              </a:rPr>
              <a:t>EE Department, Tsinghua University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Ling </a:t>
            </a:r>
            <a:r>
              <a:rPr lang="en-US" altLang="zh-CN" baseline="0" dirty="0" err="1" smtClean="0">
                <a:latin typeface="Calibri" pitchFamily="34" charset="0"/>
                <a:ea typeface="DFKai-SB" pitchFamily="65" charset="-120"/>
                <a:cs typeface="Arial" charset="0"/>
              </a:rPr>
              <a:t>Ren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46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Reference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536504"/>
          </a:xfrm>
        </p:spPr>
        <p:txBody>
          <a:bodyPr>
            <a:noAutofit/>
          </a:bodyPr>
          <a:lstStyle/>
          <a:p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[Volkov2008] </a:t>
            </a:r>
            <a:r>
              <a:rPr lang="en-US" altLang="zh-CN" sz="1800" dirty="0" err="1" smtClean="0">
                <a:latin typeface="Calibri" pitchFamily="34" charset="0"/>
                <a:ea typeface="DFKai-SB" pitchFamily="65" charset="-120"/>
              </a:rPr>
              <a:t>V.Volkov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and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J.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Demmel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“Benchmarking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GPUs to tune dense linear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algebra”,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SC '08: Proceedings of the 2008 ACM/IEEE conference on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Supercomputing,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IEEE Press, 2008, pp.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1-11.</a:t>
            </a:r>
          </a:p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Tomov2010] S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Tomov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J.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Dongarra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and M.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Baboulin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“Towards dense linear algebra for hybrid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GPU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accelerated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many-core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systems,” Parallel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Comput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., vol. 36, pp. 232–240, June 2010.</a:t>
            </a:r>
          </a:p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[Christen2007] M. Christen, O. Schenk, and H. Burkhart, “General-purpose sparse matrix building blocks using the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NVIDIA CUDA technology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platform,” 2007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.</a:t>
            </a:r>
          </a:p>
          <a:p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[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SuperLU1999] J. W.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Demmel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S. C.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Eisenstat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J. R. Gilbert, X. S. Li, and J. W. H. Liu, “A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supernodal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 approach to sparse partial pivoting,” SIAM J. Matrix Analysis and Applications, vol. 20, no. 3, pp. 720–755</a:t>
            </a:r>
            <a:r>
              <a:rPr lang="en-US" altLang="zh-CN" sz="1800" baseline="0" dirty="0" smtClean="0">
                <a:latin typeface="Calibri" pitchFamily="34" charset="0"/>
                <a:ea typeface="DFKai-SB" pitchFamily="65" charset="-120"/>
              </a:rPr>
              <a:t>, 1999</a:t>
            </a:r>
          </a:p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Pardiso2002]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O. Schenk and K. Gartner, “Solving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un-symmetric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sparse systems of linear equations with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PARDISO,”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Computational Science - ICCS 2002, </a:t>
            </a:r>
            <a:r>
              <a:rPr lang="nl-NL" altLang="zh-CN" sz="1800" dirty="0">
                <a:latin typeface="Calibri" pitchFamily="34" charset="0"/>
                <a:ea typeface="DFKai-SB" pitchFamily="65" charset="-120"/>
              </a:rPr>
              <a:t>vol. 2330, pp. 355–363, 2002</a:t>
            </a:r>
            <a:r>
              <a:rPr lang="nl-NL" altLang="zh-CN" sz="1800" dirty="0" smtClean="0">
                <a:latin typeface="Calibri" pitchFamily="34" charset="0"/>
                <a:ea typeface="DFKai-SB" pitchFamily="65" charset="-120"/>
              </a:rPr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305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Reference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[G/P 1988] J. R. Gilbert and T.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Peierls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“Sparse partial pivoting in time proportional to arithmetic operations,” SIAM J. Sci. Statist.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Comput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., vol. 9, pp. 862– 874,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1988</a:t>
            </a:r>
            <a:endParaRPr lang="pt-BR" altLang="zh-CN" sz="1800" dirty="0" smtClean="0">
              <a:latin typeface="Calibri" pitchFamily="34" charset="0"/>
              <a:ea typeface="DFKai-SB" pitchFamily="65" charset="-120"/>
            </a:endParaRPr>
          </a:p>
          <a:p>
            <a:r>
              <a:rPr lang="pt-BR" altLang="zh-CN" sz="1800" dirty="0" smtClean="0">
                <a:latin typeface="Calibri" pitchFamily="34" charset="0"/>
                <a:ea typeface="DFKai-SB" pitchFamily="65" charset="-120"/>
              </a:rPr>
              <a:t>[</a:t>
            </a:r>
            <a:r>
              <a:rPr lang="pt-BR" altLang="zh-CN" sz="1800" dirty="0">
                <a:latin typeface="Calibri" pitchFamily="34" charset="0"/>
                <a:ea typeface="DFKai-SB" pitchFamily="65" charset="-120"/>
              </a:rPr>
              <a:t>KLU2010] T. A. Davis and E. Palamadai Natarajan, “Algorithm 907: KLU, a direct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sparse solver for circuit simulation problems,” ACM Trans. Math.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Softw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., vol. 37, pp. 36:1–36:17, September 2010.</a:t>
            </a:r>
          </a:p>
          <a:p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[Florida]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T. A. Davis and Y. Hu, “The university of 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Florida 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sparse matrix collection,” to appear in ACM Transactions on Mathematical Software</a:t>
            </a:r>
            <a:r>
              <a:rPr lang="en-US" altLang="zh-CN" sz="1800" dirty="0" smtClean="0">
                <a:latin typeface="Calibri" pitchFamily="34" charset="0"/>
                <a:ea typeface="DFKai-SB" pitchFamily="65" charset="-120"/>
              </a:rPr>
              <a:t>.</a:t>
            </a:r>
          </a:p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[MC64] I. S. Duff and J.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Koster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“The design and use of algorithms for permuting large entries to the diagonal of sparse matrices,” SIAM J. Matrix Anal. and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Applics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no. 4, pp. 889–901, 1997.</a:t>
            </a:r>
          </a:p>
          <a:p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[AMD] P. R.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Amestoy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Enseeiht-Irit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, T. A. Davis, and I. S. Duff, “Algorithm 837: AMD, an approximate minimum degree ordering algorithm,” ACM Trans. Math. </a:t>
            </a:r>
            <a:r>
              <a:rPr lang="en-US" altLang="zh-CN" sz="1800" dirty="0" err="1">
                <a:latin typeface="Calibri" pitchFamily="34" charset="0"/>
                <a:ea typeface="DFKai-SB" pitchFamily="65" charset="-120"/>
              </a:rPr>
              <a:t>Softw</a:t>
            </a:r>
            <a:r>
              <a:rPr lang="en-US" altLang="zh-CN" sz="1800" dirty="0">
                <a:latin typeface="Calibri" pitchFamily="34" charset="0"/>
                <a:ea typeface="DFKai-SB" pitchFamily="65" charset="-120"/>
              </a:rPr>
              <a:t>., vol. 30, pp. 381–388, September 2004.</a:t>
            </a:r>
          </a:p>
          <a:p>
            <a:endParaRPr lang="en-US" altLang="zh-CN" sz="1800" dirty="0" smtClean="0">
              <a:latin typeface="Calibri" pitchFamily="34" charset="0"/>
              <a:ea typeface="DFKai-SB" pitchFamily="65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002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Calibri" pitchFamily="34" charset="0"/>
              </a:rPr>
              <a:t>Algorithm – Terminology</a:t>
            </a:r>
            <a:endParaRPr lang="en-US" altLang="zh-CN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1584176"/>
          </a:xfrm>
        </p:spPr>
        <p:txBody>
          <a:bodyPr>
            <a:normAutofit/>
          </a:bodyPr>
          <a:lstStyle/>
          <a:p>
            <a:r>
              <a:rPr lang="en-US" altLang="zh-CN" i="1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Elimination Graph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Definition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An edge from </a:t>
            </a:r>
            <a:r>
              <a:rPr lang="en-US" altLang="zh-CN" i="1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j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to </a:t>
            </a:r>
            <a:r>
              <a:rPr lang="en-US" altLang="zh-CN" i="1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k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</a:t>
            </a:r>
            <a:r>
              <a:rPr lang="en-US" altLang="zh-CN" dirty="0" err="1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iff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 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U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(</a:t>
            </a:r>
            <a:r>
              <a:rPr lang="en-US" altLang="zh-CN" i="1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j, k</a:t>
            </a:r>
            <a:r>
              <a:rPr lang="en-US" altLang="zh-CN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) != 0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In the following context, node = column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Picture 353" descr="H:\任令\LU_Factorization\doc\E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36" y="3429000"/>
            <a:ext cx="360426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467544" y="3284984"/>
            <a:ext cx="49646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Level 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Definition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The length of the longest path from any source node  to itself. 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Source nodes have no incoming edges.</a:t>
            </a:r>
          </a:p>
        </p:txBody>
      </p:sp>
    </p:spTree>
    <p:extLst>
      <p:ext uri="{BB962C8B-B14F-4D97-AF65-F5344CB8AC3E}">
        <p14:creationId xmlns:p14="http://schemas.microsoft.com/office/powerpoint/2010/main" val="247363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GPU 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-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workflow</a:t>
            </a:r>
            <a:endParaRPr lang="en-US" altLang="zh-CN" dirty="0" smtClean="0">
              <a:latin typeface="Arial" charset="0"/>
              <a:ea typeface="宋体" pitchFamily="2" charset="-122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73" y="1772816"/>
            <a:ext cx="63091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953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GPU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-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preprocessing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340696"/>
          </a:xfrm>
        </p:spPr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Preprocessing: only once on CPU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MC64 to ensure numerical stability [MC64];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Approximate Minimum Degree to </a:t>
            </a:r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reduce fill-ins [AMD] ;</a:t>
            </a:r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  <a:p>
            <a:pPr lvl="1"/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pre-factorization 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(numeric </a:t>
            </a:r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factorization with partial pivoting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) to </a:t>
            </a:r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calculate the symbolic structure of 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L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and </a:t>
            </a:r>
            <a:r>
              <a:rPr lang="en-US" altLang="zh-CN" b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U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.</a:t>
            </a:r>
          </a:p>
          <a:p>
            <a:pPr lvl="1"/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  <a:p>
            <a:pPr lvl="1"/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Sorting the </a:t>
            </a:r>
            <a:r>
              <a:rPr lang="en-US" altLang="zh-CN" dirty="0" err="1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nonzeros</a:t>
            </a: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of </a:t>
            </a:r>
            <a:r>
              <a:rPr lang="en-US" altLang="zh-CN" b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L</a:t>
            </a:r>
            <a:r>
              <a:rPr lang="en-US" altLang="zh-CN" dirty="0">
                <a:latin typeface="Calibri" pitchFamily="34" charset="0"/>
                <a:ea typeface="Arial Unicode MS" pitchFamily="34" charset="-122"/>
                <a:cs typeface="Calibri" pitchFamily="34" charset="0"/>
              </a:rPr>
              <a:t> and 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  <a:cs typeface="Calibri" pitchFamily="34" charset="0"/>
              </a:rPr>
              <a:t>U </a:t>
            </a:r>
            <a:endParaRPr lang="en-US" altLang="zh-CN" dirty="0" smtClean="0">
              <a:latin typeface="Calibri" pitchFamily="34" charset="0"/>
              <a:ea typeface="Arial Unicode MS" pitchFamily="34" charset="-122"/>
              <a:cs typeface="Calibri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6858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680520"/>
          </a:xfrm>
        </p:spPr>
        <p:txBody>
          <a:bodyPr>
            <a:normAutofit/>
          </a:bodyPr>
          <a:lstStyle/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Our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motivation: 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SPICE simulator</a:t>
            </a:r>
          </a:p>
          <a:p>
            <a:pPr lvl="1"/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Bottleneck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: Sparse LU Solver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lvl="1"/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University of Florida </a:t>
            </a:r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Sparse Matrix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Collection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471487" lvl="1" indent="0">
              <a:buNone/>
            </a:pPr>
            <a:r>
              <a:rPr lang="en-US" altLang="zh-CN" u="sng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http://www.cise.ufl.edu/research/sparse/matrices/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471487" lvl="1" indent="0">
              <a:buNone/>
            </a:pPr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471487" lvl="1" indent="0">
              <a:buNone/>
            </a:pP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471487" lvl="1" indent="0">
              <a:buNone/>
            </a:pPr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227975" cy="55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15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GPU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implementation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-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data formats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608512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alibri" pitchFamily="34" charset="0"/>
                <a:ea typeface="DFKai-SB" pitchFamily="65" charset="-120"/>
                <a:cs typeface="Arial" charset="0"/>
              </a:rPr>
              <a:t>data formats </a:t>
            </a:r>
            <a:r>
              <a:rPr lang="en-US" altLang="zh-CN" sz="3200" dirty="0" smtClean="0">
                <a:latin typeface="Calibri" pitchFamily="34" charset="0"/>
                <a:ea typeface="DFKai-SB" pitchFamily="65" charset="-120"/>
                <a:cs typeface="Arial" charset="0"/>
              </a:rPr>
              <a:t>for intermediate results</a:t>
            </a:r>
            <a:r>
              <a:rPr lang="zh-CN" altLang="en-US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：</a:t>
            </a:r>
            <a:endParaRPr lang="en-US" altLang="zh-CN" sz="3200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	</a:t>
            </a:r>
            <a:r>
              <a:rPr lang="en-US" altLang="zh-CN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dense arrays </a:t>
            </a:r>
            <a:r>
              <a:rPr lang="en-US" altLang="zh-CN" sz="3200" baseline="0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vs. </a:t>
            </a:r>
            <a:r>
              <a:rPr lang="en-US" altLang="zh-CN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CSC</a:t>
            </a:r>
          </a:p>
          <a:p>
            <a:pPr lvl="1"/>
            <a:r>
              <a:rPr lang="en-US" altLang="zh-CN" sz="28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CSC (Compressed Sparse Column)</a:t>
            </a:r>
          </a:p>
          <a:p>
            <a:pPr lvl="2"/>
            <a:r>
              <a:rPr lang="en-US" altLang="zh-CN" sz="240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Can be put </a:t>
            </a:r>
            <a:r>
              <a:rPr lang="en-US" altLang="zh-CN" sz="2400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i</a:t>
            </a:r>
            <a:r>
              <a:rPr lang="en-US" altLang="zh-CN" sz="24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n shared memory</a:t>
            </a:r>
          </a:p>
          <a:p>
            <a:pPr lvl="2"/>
            <a:r>
              <a:rPr lang="en-US" altLang="zh-CN" sz="2400" baseline="0" dirty="0" smtClean="0">
                <a:solidFill>
                  <a:srgbClr val="C00000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Using too much shared memory</a:t>
            </a:r>
            <a:r>
              <a:rPr lang="en-US" altLang="zh-CN" sz="2400" dirty="0" smtClean="0">
                <a:solidFill>
                  <a:srgbClr val="C00000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reduces active </a:t>
            </a:r>
            <a:r>
              <a:rPr lang="en-US" altLang="zh-CN" sz="2400" b="1" baseline="0" dirty="0" smtClean="0">
                <a:solidFill>
                  <a:srgbClr val="C00000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warps</a:t>
            </a:r>
            <a:r>
              <a:rPr lang="en-US" altLang="zh-CN" sz="2400" dirty="0" smtClean="0">
                <a:solidFill>
                  <a:srgbClr val="C00000"/>
                </a:solidFill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</a:p>
          <a:p>
            <a:pPr lvl="2"/>
            <a:endParaRPr lang="en-US" altLang="zh-CN" sz="2400" baseline="0" dirty="0">
              <a:solidFill>
                <a:srgbClr val="C00000"/>
              </a:solidFill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lvl="1"/>
            <a:r>
              <a:rPr lang="en-US" altLang="zh-CN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Dense arrays</a:t>
            </a:r>
            <a:r>
              <a:rPr lang="zh-CN" altLang="en-US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sz="3200" baseline="0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&gt; </a:t>
            </a:r>
            <a:r>
              <a:rPr lang="en-US" altLang="zh-CN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CSC</a:t>
            </a:r>
            <a:r>
              <a:rPr lang="zh-CN" altLang="en-US" sz="3200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sz="320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format: </a:t>
            </a:r>
            <a:r>
              <a:rPr lang="en-US" altLang="zh-CN" sz="3200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2.5x</a:t>
            </a:r>
          </a:p>
          <a:p>
            <a:pPr marL="471487" lvl="1" indent="0">
              <a:buNone/>
            </a:pPr>
            <a:endParaRPr lang="en-US" altLang="zh-CN" baseline="0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576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z="3200" dirty="0" smtClean="0">
              <a:latin typeface="Arial Unicode MS" pitchFamily="34" charset="-122"/>
              <a:ea typeface="DFKai-SB" pitchFamily="65" charset="-120"/>
              <a:cs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7" y="116632"/>
            <a:ext cx="7304971" cy="663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16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Related works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46449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Dense LU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Very efficient on GPUs, [Volkov2008,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</a:rPr>
              <a:t>Tomov2010</a:t>
            </a:r>
            <a:r>
              <a:rPr lang="en-US" altLang="zh-CN" dirty="0">
                <a:latin typeface="Calibri" pitchFamily="34" charset="0"/>
                <a:ea typeface="DFKai-SB" pitchFamily="65" charset="-120"/>
              </a:rPr>
              <a:t>] </a:t>
            </a:r>
            <a:endParaRPr lang="en-US" altLang="zh-CN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Sparse LU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[SuperLU1999,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Pardiso2002] </a:t>
            </a:r>
            <a:r>
              <a:rPr lang="en-US" altLang="zh-CN" dirty="0" err="1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Supernode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(Dense blocks)</a:t>
            </a:r>
            <a:endParaRPr lang="en-US" altLang="zh-CN" baseline="0" dirty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lvl="2"/>
            <a:r>
              <a:rPr lang="en-US" altLang="zh-CN" dirty="0" smtClean="0">
                <a:latin typeface="Calibri" pitchFamily="34" charset="0"/>
                <a:ea typeface="DFKai-SB" pitchFamily="65" charset="-120"/>
              </a:rPr>
              <a:t>[Christen2007] dense blocks on GPU</a:t>
            </a:r>
          </a:p>
          <a:p>
            <a:pPr lvl="2"/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But no </a:t>
            </a:r>
            <a:r>
              <a:rPr lang="en-US" altLang="zh-CN" dirty="0" err="1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supernodes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in extreme 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sparse matrices</a:t>
            </a:r>
          </a:p>
          <a:p>
            <a:pPr lvl="1"/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[KLU2010],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f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or circuit matrices</a:t>
            </a:r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, without </a:t>
            </a:r>
            <a:r>
              <a:rPr lang="en-US" altLang="zh-CN" dirty="0" err="1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Supernode</a:t>
            </a:r>
            <a:endParaRPr lang="en-US" altLang="zh-CN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  <a:p>
            <a:pPr lvl="2"/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G/P </a:t>
            </a:r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left-looking</a:t>
            </a:r>
            <a:r>
              <a:rPr lang="zh-CN" altLang="en-US" dirty="0">
                <a:latin typeface="Calibri" pitchFamily="34" charset="0"/>
                <a:ea typeface="DFKai-SB" pitchFamily="65" charset="-120"/>
                <a:cs typeface="Arial" charset="0"/>
              </a:rPr>
              <a:t> </a:t>
            </a:r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algorithm [G/P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1988]</a:t>
            </a:r>
            <a:r>
              <a:rPr lang="en-US" altLang="zh-CN" i="1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,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sequential version</a:t>
            </a:r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 </a:t>
            </a:r>
            <a:r>
              <a:rPr lang="en-US" altLang="zh-CN" dirty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only </a:t>
            </a:r>
            <a:endParaRPr lang="en-US" altLang="zh-CN" i="1" baseline="0" dirty="0" smtClean="0">
              <a:latin typeface="Calibri" pitchFamily="34" charset="0"/>
              <a:ea typeface="DFKai-SB" pitchFamily="65" charset="-120"/>
              <a:cs typeface="Arial Unicode MS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364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574675" y="404664"/>
            <a:ext cx="8001000" cy="111616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 Unicode MS" pitchFamily="34" charset="-122"/>
              </a:rPr>
              <a:t>Outline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Background</a:t>
            </a:r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&amp; Related works</a:t>
            </a:r>
          </a:p>
          <a:p>
            <a:r>
              <a:rPr lang="en-US" altLang="zh-CN" baseline="0" dirty="0" smtClean="0">
                <a:latin typeface="Calibri" pitchFamily="34" charset="0"/>
                <a:ea typeface="DFKai-SB" pitchFamily="65" charset="-120"/>
                <a:cs typeface="Arial" charset="0"/>
              </a:rPr>
              <a:t>Algorithm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GPU implementation</a:t>
            </a:r>
          </a:p>
          <a:p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Experiments</a:t>
            </a:r>
          </a:p>
          <a:p>
            <a:r>
              <a:rPr lang="en-US" altLang="zh-CN" baseline="0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Performance</a:t>
            </a:r>
            <a:r>
              <a:rPr lang="en-US" altLang="zh-CN" dirty="0" smtClean="0">
                <a:solidFill>
                  <a:schemeClr val="bg2">
                    <a:lumMod val="65000"/>
                  </a:schemeClr>
                </a:solidFill>
                <a:latin typeface="Calibri" pitchFamily="34" charset="0"/>
                <a:ea typeface="DFKai-SB" pitchFamily="65" charset="-120"/>
                <a:cs typeface="Arial" charset="0"/>
              </a:rPr>
              <a:t> analysis</a:t>
            </a:r>
            <a:endParaRPr lang="en-US" altLang="zh-CN" baseline="0" dirty="0" smtClean="0">
              <a:solidFill>
                <a:schemeClr val="bg2">
                  <a:lumMod val="65000"/>
                </a:schemeClr>
              </a:solidFill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36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Algorithm – left-looking</a:t>
            </a:r>
            <a:endParaRPr lang="zh-CN" altLang="en-US" dirty="0" smtClean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20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>
                <a:latin typeface="Calibri" pitchFamily="34" charset="0"/>
                <a:ea typeface="宋体" charset="-122"/>
                <a:cs typeface="Calibri" pitchFamily="34" charset="0"/>
              </a:rPr>
              <a:t>Each column is updated </a:t>
            </a:r>
            <a:r>
              <a:rPr lang="en-US" altLang="zh-CN" dirty="0">
                <a:latin typeface="Calibri" pitchFamily="34" charset="0"/>
                <a:ea typeface="宋体" charset="-122"/>
                <a:cs typeface="Calibri" pitchFamily="34" charset="0"/>
              </a:rPr>
              <a:t>by all the columns on </a:t>
            </a:r>
            <a:r>
              <a:rPr lang="en-US" altLang="zh-CN" dirty="0" smtClean="0">
                <a:latin typeface="Calibri" pitchFamily="34" charset="0"/>
                <a:ea typeface="宋体" charset="-122"/>
                <a:cs typeface="Calibri" pitchFamily="34" charset="0"/>
              </a:rPr>
              <a:t>its left 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宋体" charset="-122"/>
                <a:cs typeface="Calibri" pitchFamily="34" charset="0"/>
              </a:rPr>
              <a:t>Update =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</a:rPr>
              <a:t>vector multiply-and-add (MAD)</a:t>
            </a:r>
            <a:endParaRPr lang="en-US" altLang="zh-CN" dirty="0">
              <a:latin typeface="Calibri" pitchFamily="34" charset="0"/>
              <a:ea typeface="DFKai-SB" pitchFamily="65" charset="-120"/>
            </a:endParaRPr>
          </a:p>
          <a:p>
            <a:pPr lvl="1"/>
            <a:endParaRPr lang="zh-CN" altLang="en-US" dirty="0" smtClean="0"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1DA537-6D8F-4573-A6AF-9311B3B30AD1}" type="slidenum">
              <a:rPr lang="en-US" altLang="zh-CN" smtClean="0">
                <a:latin typeface="Verdana" pitchFamily="34" charset="0"/>
              </a:rPr>
              <a:pPr/>
              <a:t>6</a:t>
            </a:fld>
            <a:endParaRPr lang="en-US" altLang="zh-CN" dirty="0" smtClean="0">
              <a:latin typeface="Verdana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73952"/>
              </p:ext>
            </p:extLst>
          </p:nvPr>
        </p:nvGraphicFramePr>
        <p:xfrm>
          <a:off x="3632448" y="3460080"/>
          <a:ext cx="1525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448" y="3460080"/>
                        <a:ext cx="1525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21363"/>
              </p:ext>
            </p:extLst>
          </p:nvPr>
        </p:nvGraphicFramePr>
        <p:xfrm>
          <a:off x="813048" y="3058443"/>
          <a:ext cx="2544763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Visio" r:id="rId6" imgW="1696593" imgH="1570863" progId="Visio.Drawing.11">
                  <p:embed/>
                </p:oleObj>
              </mc:Choice>
              <mc:Fallback>
                <p:oleObj name="Visio" r:id="rId6" imgW="1696593" imgH="1570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48" y="3058443"/>
                        <a:ext cx="2544763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45929"/>
              </p:ext>
            </p:extLst>
          </p:nvPr>
        </p:nvGraphicFramePr>
        <p:xfrm>
          <a:off x="1090861" y="3058443"/>
          <a:ext cx="227488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Visio" r:id="rId8" imgW="1516761" imgH="1570863" progId="Visio.Drawing.11">
                  <p:embed/>
                </p:oleObj>
              </mc:Choice>
              <mc:Fallback>
                <p:oleObj name="Visio" r:id="rId8" imgW="1516761" imgH="1570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861" y="3058443"/>
                        <a:ext cx="2274887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64461"/>
              </p:ext>
            </p:extLst>
          </p:nvPr>
        </p:nvGraphicFramePr>
        <p:xfrm>
          <a:off x="1414711" y="3058443"/>
          <a:ext cx="1951037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Visio" r:id="rId10" imgW="1300734" imgH="1570863" progId="Visio.Drawing.11">
                  <p:embed/>
                </p:oleObj>
              </mc:Choice>
              <mc:Fallback>
                <p:oleObj name="Visio" r:id="rId10" imgW="1300734" imgH="1570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711" y="3058443"/>
                        <a:ext cx="1951037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295447"/>
              </p:ext>
            </p:extLst>
          </p:nvPr>
        </p:nvGraphicFramePr>
        <p:xfrm>
          <a:off x="1422648" y="3471193"/>
          <a:ext cx="1941513" cy="1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7" name="Visio" r:id="rId12" imgW="1294638" imgH="1294638" progId="Visio.Drawing.11">
                  <p:embed/>
                </p:oleObj>
              </mc:Choice>
              <mc:Fallback>
                <p:oleObj name="Visio" r:id="rId12" imgW="1294638" imgH="12946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648" y="3471193"/>
                        <a:ext cx="1941513" cy="194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35483"/>
              </p:ext>
            </p:extLst>
          </p:nvPr>
        </p:nvGraphicFramePr>
        <p:xfrm>
          <a:off x="3632448" y="4306218"/>
          <a:ext cx="16906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Visio" r:id="rId14" imgW="1126998" imgH="586740" progId="Visio.Drawing.11">
                  <p:embed/>
                </p:oleObj>
              </mc:Choice>
              <mc:Fallback>
                <p:oleObj name="Visio" r:id="rId14" imgW="1126998" imgH="5867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448" y="4306218"/>
                        <a:ext cx="1690688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63888" y="5271591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dirty="0" smtClean="0">
                <a:solidFill>
                  <a:srgbClr val="1F0BB5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Read + write &gt; arithmetic</a:t>
            </a:r>
            <a:endParaRPr lang="en-US" altLang="zh-CN" sz="2400" dirty="0">
              <a:solidFill>
                <a:srgbClr val="1F0BB5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>
            <a:off x="1498848" y="5492080"/>
            <a:ext cx="914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2648" y="548731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i="1" dirty="0">
                <a:ea typeface="宋体" charset="-122"/>
              </a:rPr>
              <a:t>Update</a:t>
            </a:r>
            <a:endParaRPr lang="zh-CN" altLang="en-US" sz="2400" i="1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5364088" y="3429000"/>
                <a:ext cx="1365920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zh-CN" sz="2800" dirty="0" smtClean="0">
                    <a:solidFill>
                      <a:srgbClr val="1F0BB5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1F0BB5"/>
                  </a:solidFill>
                  <a:latin typeface="Cambria Math" pitchFamily="18" charset="0"/>
                  <a:ea typeface="Cambria Math" pitchFamily="18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3429000"/>
                <a:ext cx="1365920" cy="557910"/>
              </a:xfrm>
              <a:prstGeom prst="rect">
                <a:avLst/>
              </a:prstGeom>
              <a:blipFill rotWithShape="1">
                <a:blip r:embed="rId16"/>
                <a:stretch>
                  <a:fillRect l="-9375" t="-8791" b="-252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220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20736"/>
          <a:stretch/>
        </p:blipFill>
        <p:spPr bwMode="auto">
          <a:xfrm>
            <a:off x="1860004" y="2964572"/>
            <a:ext cx="5448300" cy="24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Algorithm description – </a:t>
            </a:r>
            <a:r>
              <a:rPr lang="en-US" altLang="zh-CN" dirty="0" err="1" smtClean="0">
                <a:latin typeface="Calibri" pitchFamily="34" charset="0"/>
                <a:ea typeface="DFKai-SB" pitchFamily="65" charset="-120"/>
                <a:cs typeface="Arial" charset="0"/>
              </a:rPr>
              <a:t>EGraph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058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8109718" cy="884312"/>
          </a:xfrm>
        </p:spPr>
        <p:txBody>
          <a:bodyPr/>
          <a:lstStyle/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Nonzero structure of </a:t>
            </a:r>
            <a:r>
              <a:rPr lang="en-US" altLang="zh-CN" b="1" dirty="0" smtClean="0">
                <a:latin typeface="Cambria Math" pitchFamily="18" charset="0"/>
                <a:ea typeface="Cambria Math" pitchFamily="18" charset="0"/>
                <a:cs typeface="Arial" charset="0"/>
              </a:rPr>
              <a:t>U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 determines the dependency</a:t>
            </a:r>
            <a:endParaRPr lang="zh-CN" altLang="en-US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1DA537-6D8F-4573-A6AF-9311B3B30AD1}" type="slidenum">
              <a:rPr lang="en-US" altLang="zh-CN" smtClean="0">
                <a:latin typeface="Verdana" pitchFamily="34" charset="0"/>
              </a:rPr>
              <a:pPr/>
              <a:t>7</a:t>
            </a:fld>
            <a:endParaRPr lang="en-US" altLang="zh-CN" dirty="0" smtClean="0">
              <a:latin typeface="Verdana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4"/>
          <a:stretch/>
        </p:blipFill>
        <p:spPr bwMode="auto">
          <a:xfrm>
            <a:off x="2066400" y="2964572"/>
            <a:ext cx="5402580" cy="24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1"/>
          <a:stretch/>
        </p:blipFill>
        <p:spPr bwMode="auto">
          <a:xfrm>
            <a:off x="2066400" y="2966400"/>
            <a:ext cx="5402580" cy="24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1"/>
          <a:stretch/>
        </p:blipFill>
        <p:spPr bwMode="auto">
          <a:xfrm>
            <a:off x="2066400" y="2966400"/>
            <a:ext cx="5402580" cy="24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1"/>
          <a:stretch/>
        </p:blipFill>
        <p:spPr bwMode="auto">
          <a:xfrm>
            <a:off x="2066400" y="2966400"/>
            <a:ext cx="5402580" cy="24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1"/>
          <a:stretch/>
        </p:blipFill>
        <p:spPr bwMode="auto">
          <a:xfrm>
            <a:off x="2066400" y="2966400"/>
            <a:ext cx="5402580" cy="24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92080" y="5714092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zh-CN" sz="2800" dirty="0" smtClean="0">
                <a:latin typeface="Calibri" pitchFamily="34" charset="0"/>
                <a:ea typeface="DFKai-SB" pitchFamily="65" charset="-120"/>
              </a:rPr>
              <a:t>(b)</a:t>
            </a:r>
            <a:r>
              <a:rPr lang="en-US" altLang="zh-CN" sz="2800" dirty="0" err="1" smtClean="0">
                <a:latin typeface="Calibri" pitchFamily="34" charset="0"/>
                <a:ea typeface="DFKai-SB" pitchFamily="65" charset="-120"/>
                <a:cs typeface="Arial" charset="0"/>
              </a:rPr>
              <a:t>EGraph</a:t>
            </a:r>
            <a:endParaRPr lang="en-US" altLang="zh-CN" sz="2800" dirty="0">
              <a:latin typeface="Calibri" pitchFamily="34" charset="0"/>
              <a:ea typeface="DFKai-SB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00" y="2964572"/>
            <a:ext cx="540258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91680" y="5229200"/>
            <a:ext cx="32403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altLang="zh-CN" sz="2800" dirty="0" smtClean="0">
                <a:latin typeface="Calibri" pitchFamily="34" charset="0"/>
                <a:ea typeface="DFKai-SB" pitchFamily="65" charset="-120"/>
              </a:rPr>
              <a:t>(a) Upper triangular matrix U</a:t>
            </a:r>
            <a:endParaRPr lang="en-US" altLang="zh-CN" sz="2800" dirty="0">
              <a:latin typeface="Calibri" pitchFamily="34" charset="0"/>
              <a:ea typeface="DFKai-SB" pitchFamily="65" charset="-12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75656" y="2528471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zh-CN" sz="2800" dirty="0" smtClean="0">
                <a:latin typeface="Calibri" pitchFamily="34" charset="0"/>
                <a:ea typeface="DFKai-SB" pitchFamily="65" charset="-120"/>
              </a:rPr>
              <a:t>nonzero</a:t>
            </a:r>
            <a:endParaRPr lang="en-US" altLang="zh-CN" sz="2800" dirty="0">
              <a:latin typeface="Calibri" pitchFamily="34" charset="0"/>
              <a:ea typeface="DFKai-SB" pitchFamily="65" charset="-12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4698"/>
              </p:ext>
            </p:extLst>
          </p:nvPr>
        </p:nvGraphicFramePr>
        <p:xfrm>
          <a:off x="5220072" y="2254098"/>
          <a:ext cx="1525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1" imgW="761760" imgH="215640" progId="Equation.DSMT4">
                  <p:embed/>
                </p:oleObj>
              </mc:Choice>
              <mc:Fallback>
                <p:oleObj name="Equation" r:id="rId11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254098"/>
                        <a:ext cx="1525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951712" y="2223018"/>
                <a:ext cx="1365920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zh-CN" sz="2800" dirty="0" smtClean="0">
                    <a:solidFill>
                      <a:srgbClr val="1F0BB5"/>
                    </a:solidFill>
                    <a:latin typeface="Calibri" pitchFamily="34" charset="0"/>
                    <a:ea typeface="宋体" charset="-122"/>
                    <a:cs typeface="Calibri" pitchFamily="34" charset="0"/>
                  </a:rPr>
                  <a:t>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1F0BB5"/>
                            </a:solidFill>
                            <a:latin typeface="Cambria Math"/>
                            <a:ea typeface="Cambria Math" pitchFamily="18" charset="0"/>
                            <a:cs typeface="Calibri" pitchFamily="34" charset="0"/>
                          </a:rPr>
                          <m:t>𝑗𝑘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1F0BB5"/>
                  </a:solidFill>
                  <a:latin typeface="Cambria Math" pitchFamily="18" charset="0"/>
                  <a:ea typeface="Cambria Math" pitchFamily="18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1712" y="2223018"/>
                <a:ext cx="1365920" cy="557910"/>
              </a:xfrm>
              <a:prstGeom prst="rect">
                <a:avLst/>
              </a:prstGeom>
              <a:blipFill rotWithShape="1">
                <a:blip r:embed="rId13"/>
                <a:stretch>
                  <a:fillRect l="-8929" t="-8791" b="-263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473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12976"/>
            <a:ext cx="3672409" cy="271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alibri" pitchFamily="34" charset="0"/>
                <a:ea typeface="DFKai-SB" pitchFamily="65" charset="-120"/>
                <a:cs typeface="Arial" charset="0"/>
              </a:rPr>
              <a:t>Algorithm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 – parallelism</a:t>
            </a:r>
            <a:endParaRPr lang="en-US" altLang="zh-CN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779912" y="3844233"/>
            <a:ext cx="4960439" cy="1584176"/>
            <a:chOff x="1720006" y="3734024"/>
            <a:chExt cx="6307635" cy="1859686"/>
          </a:xfrm>
        </p:grpSpPr>
        <p:grpSp>
          <p:nvGrpSpPr>
            <p:cNvPr id="12" name="组合 11"/>
            <p:cNvGrpSpPr/>
            <p:nvPr/>
          </p:nvGrpSpPr>
          <p:grpSpPr>
            <a:xfrm>
              <a:off x="3131840" y="4653135"/>
              <a:ext cx="4895801" cy="936105"/>
              <a:chOff x="2209799" y="4114799"/>
              <a:chExt cx="5105401" cy="762001"/>
            </a:xfrm>
          </p:grpSpPr>
          <p:sp>
            <p:nvSpPr>
              <p:cNvPr id="15" name="矩形 14"/>
              <p:cNvSpPr>
                <a:spLocks noChangeArrowheads="1"/>
              </p:cNvSpPr>
              <p:nvPr/>
            </p:nvSpPr>
            <p:spPr bwMode="auto">
              <a:xfrm>
                <a:off x="2209799" y="4114800"/>
                <a:ext cx="1447800" cy="381001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sz="1600" dirty="0" smtClean="0">
                    <a:latin typeface="Calibri" pitchFamily="34" charset="0"/>
                    <a:ea typeface="DFKai-SB" pitchFamily="65" charset="-120"/>
                  </a:rPr>
                  <a:t>Column 1</a:t>
                </a:r>
                <a:endParaRPr lang="zh-CN" altLang="en-US" sz="1600" dirty="0">
                  <a:latin typeface="Calibri" pitchFamily="34" charset="0"/>
                  <a:ea typeface="DFKai-SB" pitchFamily="65" charset="-120"/>
                </a:endParaRPr>
              </a:p>
            </p:txBody>
          </p:sp>
          <p:sp>
            <p:nvSpPr>
              <p:cNvPr id="16" name="矩形 15"/>
              <p:cNvSpPr>
                <a:spLocks noChangeArrowheads="1"/>
              </p:cNvSpPr>
              <p:nvPr/>
            </p:nvSpPr>
            <p:spPr bwMode="auto">
              <a:xfrm>
                <a:off x="2971800" y="44958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sz="1600" dirty="0" smtClean="0">
                    <a:latin typeface="Calibri" pitchFamily="34" charset="0"/>
                    <a:ea typeface="DFKai-SB" pitchFamily="65" charset="-120"/>
                  </a:rPr>
                  <a:t>Column 2</a:t>
                </a:r>
                <a:endParaRPr lang="zh-CN" altLang="en-US" sz="1600" dirty="0">
                  <a:latin typeface="Calibri" pitchFamily="34" charset="0"/>
                  <a:ea typeface="DFKai-SB" pitchFamily="65" charset="-120"/>
                </a:endParaRPr>
              </a:p>
            </p:txBody>
          </p:sp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3657600" y="4114799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sz="1600" dirty="0">
                    <a:latin typeface="Calibri" pitchFamily="34" charset="0"/>
                    <a:ea typeface="DFKai-SB" pitchFamily="65" charset="-120"/>
                  </a:rPr>
                  <a:t>Column </a:t>
                </a:r>
                <a:r>
                  <a:rPr lang="en-US" altLang="zh-CN" sz="1600" dirty="0" smtClean="0">
                    <a:latin typeface="Calibri" pitchFamily="34" charset="0"/>
                    <a:ea typeface="DFKai-SB" pitchFamily="65" charset="-120"/>
                  </a:rPr>
                  <a:t> </a:t>
                </a:r>
                <a:r>
                  <a:rPr lang="en-US" altLang="zh-CN" sz="1600" dirty="0" smtClean="0">
                    <a:latin typeface="Calibri" pitchFamily="34" charset="0"/>
                    <a:ea typeface="DFKai-SB" pitchFamily="65" charset="-120"/>
                    <a:cs typeface="Arial" pitchFamily="34" charset="0"/>
                  </a:rPr>
                  <a:t>3</a:t>
                </a:r>
                <a:endParaRPr lang="zh-CN" altLang="en-US" sz="1600" dirty="0">
                  <a:latin typeface="Calibri" pitchFamily="34" charset="0"/>
                  <a:ea typeface="DFKai-SB" pitchFamily="65" charset="-120"/>
                </a:endParaRPr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4419600" y="44958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sz="1600" dirty="0" smtClean="0">
                    <a:latin typeface="Calibri" pitchFamily="34" charset="0"/>
                    <a:ea typeface="DFKai-SB" pitchFamily="65" charset="-120"/>
                  </a:rPr>
                  <a:t>Column 4</a:t>
                </a:r>
                <a:endParaRPr lang="zh-CN" altLang="en-US" sz="1600" dirty="0">
                  <a:latin typeface="Calibri" pitchFamily="34" charset="0"/>
                  <a:ea typeface="DFKai-SB" pitchFamily="65" charset="-120"/>
                </a:endParaRPr>
              </a:p>
            </p:txBody>
          </p:sp>
          <p:sp>
            <p:nvSpPr>
              <p:cNvPr id="19" name="矩形 18"/>
              <p:cNvSpPr>
                <a:spLocks noChangeArrowheads="1"/>
              </p:cNvSpPr>
              <p:nvPr/>
            </p:nvSpPr>
            <p:spPr bwMode="auto">
              <a:xfrm>
                <a:off x="5105400" y="4114800"/>
                <a:ext cx="1447799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Calibri" pitchFamily="34" charset="0"/>
                    <a:ea typeface="DFKai-SB" pitchFamily="65" charset="-120"/>
                  </a:rPr>
                  <a:t>......</a:t>
                </a:r>
                <a:endParaRPr lang="zh-CN" altLang="en-US" dirty="0">
                  <a:latin typeface="Calibri" pitchFamily="34" charset="0"/>
                  <a:ea typeface="DFKai-SB" pitchFamily="65" charset="-120"/>
                </a:endParaRPr>
              </a:p>
            </p:txBody>
          </p:sp>
          <p:sp>
            <p:nvSpPr>
              <p:cNvPr id="20" name="矩形 19"/>
              <p:cNvSpPr>
                <a:spLocks noChangeArrowheads="1"/>
              </p:cNvSpPr>
              <p:nvPr/>
            </p:nvSpPr>
            <p:spPr bwMode="auto">
              <a:xfrm>
                <a:off x="5867401" y="4495800"/>
                <a:ext cx="1447799" cy="3810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Calibri" pitchFamily="34" charset="0"/>
                    <a:ea typeface="DFKai-SB" pitchFamily="65" charset="-120"/>
                  </a:rPr>
                  <a:t>......</a:t>
                </a:r>
                <a:endParaRPr lang="zh-CN" altLang="en-US" dirty="0">
                  <a:latin typeface="Calibri" pitchFamily="34" charset="0"/>
                  <a:ea typeface="DFKai-SB" pitchFamily="65" charset="-12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37581" y="3734024"/>
              <a:ext cx="4031705" cy="137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latin typeface="Calibri" pitchFamily="34" charset="0"/>
                  <a:ea typeface="DFKai-SB" pitchFamily="65" charset="-120"/>
                </a:rPr>
                <a:t>Overlapped factorization in pipeline mode</a:t>
              </a:r>
            </a:p>
            <a:p>
              <a:pPr algn="ctr"/>
              <a:r>
                <a:rPr lang="en-US" altLang="zh-CN" sz="2600" dirty="0" smtClean="0">
                  <a:latin typeface="Calibri" pitchFamily="34" charset="0"/>
                  <a:ea typeface="DFKai-SB" pitchFamily="65" charset="-120"/>
                </a:rPr>
                <a:t>  </a:t>
              </a:r>
              <a:endParaRPr lang="zh-CN" altLang="en-US" sz="2600" i="1" dirty="0">
                <a:latin typeface="Calibri" pitchFamily="34" charset="0"/>
                <a:ea typeface="DFKai-SB" pitchFamily="65" charset="-12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1720006" y="4612170"/>
              <a:ext cx="1504889" cy="98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1000"/>
                </a:spcBef>
              </a:pPr>
              <a:r>
                <a:rPr lang="en-US" altLang="zh-CN" sz="2000" dirty="0" smtClean="0">
                  <a:latin typeface="Calibri" pitchFamily="34" charset="0"/>
                  <a:ea typeface="DFKai-SB" pitchFamily="65" charset="-120"/>
                </a:rPr>
                <a:t>Thread 1</a:t>
              </a:r>
              <a:endParaRPr lang="en-US" altLang="zh-CN" sz="2000" dirty="0">
                <a:latin typeface="Calibri" pitchFamily="34" charset="0"/>
                <a:ea typeface="DFKai-SB" pitchFamily="65" charset="-120"/>
              </a:endParaRPr>
            </a:p>
            <a:p>
              <a:pPr>
                <a:spcBef>
                  <a:spcPts val="1000"/>
                </a:spcBef>
              </a:pPr>
              <a:r>
                <a:rPr lang="en-US" altLang="zh-CN" sz="2000" dirty="0" smtClean="0">
                  <a:latin typeface="Calibri" pitchFamily="34" charset="0"/>
                  <a:ea typeface="DFKai-SB" pitchFamily="65" charset="-120"/>
                </a:rPr>
                <a:t>Thread 2</a:t>
              </a:r>
              <a:endParaRPr lang="zh-CN" altLang="en-US" sz="2000" dirty="0">
                <a:latin typeface="Calibri" pitchFamily="34" charset="0"/>
                <a:ea typeface="DFKai-SB" pitchFamily="65" charset="-120"/>
              </a:endParaRPr>
            </a:p>
          </p:txBody>
        </p:sp>
      </p:grp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1388368"/>
          </a:xfrm>
        </p:spPr>
        <p:txBody>
          <a:bodyPr/>
          <a:lstStyle/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Divide columns into levels </a:t>
            </a:r>
          </a:p>
          <a:p>
            <a:pPr lvl="1"/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Columns in the same level are independent </a:t>
            </a:r>
          </a:p>
          <a:p>
            <a:pPr lvl="1"/>
            <a:r>
              <a:rPr lang="en-US" altLang="zh-CN" i="1" dirty="0" smtClean="0">
                <a:latin typeface="Calibri" pitchFamily="34" charset="0"/>
                <a:ea typeface="DFKai-SB" pitchFamily="65" charset="-120"/>
                <a:cs typeface="Arial" charset="0"/>
              </a:rPr>
              <a:t>Cluster mode </a:t>
            </a:r>
            <a:r>
              <a:rPr lang="en-US" altLang="zh-CN" dirty="0" smtClean="0">
                <a:latin typeface="Calibri" pitchFamily="34" charset="0"/>
                <a:ea typeface="DFKai-SB" pitchFamily="65" charset="-120"/>
                <a:cs typeface="Arial" charset="0"/>
              </a:rPr>
              <a:t>&amp; </a:t>
            </a:r>
            <a:r>
              <a:rPr lang="en-US" altLang="zh-CN" i="1" dirty="0" smtClean="0">
                <a:latin typeface="Calibri" pitchFamily="34" charset="0"/>
                <a:ea typeface="DFKai-SB" pitchFamily="65" charset="-120"/>
                <a:cs typeface="Arial" charset="0"/>
              </a:rPr>
              <a:t>pipeline mode</a:t>
            </a:r>
            <a:endParaRPr lang="en-US" altLang="zh-CN" i="1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69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400" dirty="0">
                <a:latin typeface="Calibri" pitchFamily="34" charset="0"/>
                <a:ea typeface="DFKai-SB" pitchFamily="65" charset="-120"/>
                <a:cs typeface="Arial" charset="0"/>
              </a:rPr>
              <a:t>Algorithm </a:t>
            </a:r>
            <a:r>
              <a:rPr lang="en-US" altLang="zh-CN" sz="3400" dirty="0" smtClean="0">
                <a:latin typeface="Calibri" pitchFamily="34" charset="0"/>
                <a:ea typeface="DFKai-SB" pitchFamily="65" charset="-120"/>
                <a:cs typeface="Arial" charset="0"/>
              </a:rPr>
              <a:t>analysis </a:t>
            </a:r>
            <a:r>
              <a:rPr lang="en-US" altLang="zh-CN" sz="3400" dirty="0">
                <a:latin typeface="Calibri" pitchFamily="34" charset="0"/>
                <a:ea typeface="DFKai-SB" pitchFamily="65" charset="-120"/>
                <a:cs typeface="Arial" charset="0"/>
              </a:rPr>
              <a:t>– </a:t>
            </a:r>
            <a:r>
              <a:rPr lang="en-US" altLang="zh-CN" sz="3400" dirty="0" smtClean="0">
                <a:latin typeface="Calibri" pitchFamily="34" charset="0"/>
                <a:ea typeface="DFKai-SB" pitchFamily="65" charset="-120"/>
                <a:cs typeface="Arial" charset="0"/>
              </a:rPr>
              <a:t>timing order</a:t>
            </a:r>
            <a:endParaRPr lang="en-US" altLang="zh-CN" sz="3400" baseline="0" dirty="0" smtClean="0">
              <a:latin typeface="Calibri" pitchFamily="34" charset="0"/>
              <a:ea typeface="DFKai-SB" pitchFamily="65" charset="-12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7821686" cy="6682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altLang="zh-CN" dirty="0">
                <a:latin typeface="Calibri" pitchFamily="34" charset="0"/>
                <a:ea typeface="DFKai-SB" pitchFamily="65" charset="-120"/>
              </a:rPr>
              <a:t>Pipeline parallelism, along with timing order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58613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710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11">
      <a:dk1>
        <a:srgbClr val="000000"/>
      </a:dk1>
      <a:lt1>
        <a:srgbClr val="FFFFFF"/>
      </a:lt1>
      <a:dk2>
        <a:srgbClr val="BC8B00"/>
      </a:dk2>
      <a:lt2>
        <a:srgbClr val="FFFFFF"/>
      </a:lt2>
      <a:accent1>
        <a:srgbClr val="FFCC00"/>
      </a:accent1>
      <a:accent2>
        <a:srgbClr val="3F8D4C"/>
      </a:accent2>
      <a:accent3>
        <a:srgbClr val="FFFFFF"/>
      </a:accent3>
      <a:accent4>
        <a:srgbClr val="000000"/>
      </a:accent4>
      <a:accent5>
        <a:srgbClr val="FFE2AA"/>
      </a:accent5>
      <a:accent6>
        <a:srgbClr val="387F44"/>
      </a:accent6>
      <a:hlink>
        <a:srgbClr val="663300"/>
      </a:hlink>
      <a:folHlink>
        <a:srgbClr val="000000"/>
      </a:folHlink>
    </a:clrScheme>
    <a:fontScheme name="Profile">
      <a:majorFont>
        <a:latin typeface="Georgi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B08200"/>
        </a:dk2>
        <a:lt2>
          <a:srgbClr val="FFFFFF"/>
        </a:lt2>
        <a:accent1>
          <a:srgbClr val="FFCC00"/>
        </a:accent1>
        <a:accent2>
          <a:srgbClr val="3F8D4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387F44"/>
        </a:accent6>
        <a:hlink>
          <a:srgbClr val="66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BC8B00"/>
        </a:dk2>
        <a:lt2>
          <a:srgbClr val="FFFFFF"/>
        </a:lt2>
        <a:accent1>
          <a:srgbClr val="FFCC00"/>
        </a:accent1>
        <a:accent2>
          <a:srgbClr val="3F8D4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387F44"/>
        </a:accent6>
        <a:hlink>
          <a:srgbClr val="6633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Tsinghua_Nics</Template>
  <TotalTime>1925</TotalTime>
  <Words>1491</Words>
  <Application>Microsoft Office PowerPoint</Application>
  <PresentationFormat>全屏显示(4:3)</PresentationFormat>
  <Paragraphs>295</Paragraphs>
  <Slides>31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Profile</vt:lpstr>
      <vt:lpstr>自定义设计方案</vt:lpstr>
      <vt:lpstr>Equation</vt:lpstr>
      <vt:lpstr>Visio</vt:lpstr>
      <vt:lpstr>Performance Analysis of Parallel Sparse LU Factorization on CPUs and GPUs</vt:lpstr>
      <vt:lpstr>Outline</vt:lpstr>
      <vt:lpstr>Background</vt:lpstr>
      <vt:lpstr>Related works</vt:lpstr>
      <vt:lpstr>Outline</vt:lpstr>
      <vt:lpstr>Algorithm – left-looking</vt:lpstr>
      <vt:lpstr>Algorithm description – EGraph</vt:lpstr>
      <vt:lpstr>Algorithm analysis  – parallelism</vt:lpstr>
      <vt:lpstr>Algorithm analysis – timing order</vt:lpstr>
      <vt:lpstr>Outline</vt:lpstr>
      <vt:lpstr>Algorithm analysis – timing order</vt:lpstr>
      <vt:lpstr>GPU implementation - avoid deadlock</vt:lpstr>
      <vt:lpstr>GPU implementation – data locality</vt:lpstr>
      <vt:lpstr>GPU implementation – work partitioning</vt:lpstr>
      <vt:lpstr>Outline</vt:lpstr>
      <vt:lpstr>Experiments – setup</vt:lpstr>
      <vt:lpstr>Experiments – bandwidth vs. flops</vt:lpstr>
      <vt:lpstr>Experiments – performance</vt:lpstr>
      <vt:lpstr>Outline</vt:lpstr>
      <vt:lpstr>Performance analysis – concurrent columns</vt:lpstr>
      <vt:lpstr>Performance analysis – on CPUs</vt:lpstr>
      <vt:lpstr>Performance analysis – on GPUs</vt:lpstr>
      <vt:lpstr>Performance analysis – on GPUs</vt:lpstr>
      <vt:lpstr>Thank you !</vt:lpstr>
      <vt:lpstr>Reference</vt:lpstr>
      <vt:lpstr>Reference</vt:lpstr>
      <vt:lpstr>Algorithm – Terminology</vt:lpstr>
      <vt:lpstr>GPU implementation - workflow</vt:lpstr>
      <vt:lpstr>GPU implementation - preprocessing</vt:lpstr>
      <vt:lpstr>GPU implementation - data formats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xzzz</dc:creator>
  <cp:lastModifiedBy>微软用户</cp:lastModifiedBy>
  <cp:revision>823</cp:revision>
  <dcterms:created xsi:type="dcterms:W3CDTF">2011-07-20T10:44:23Z</dcterms:created>
  <dcterms:modified xsi:type="dcterms:W3CDTF">2011-12-21T15:48:01Z</dcterms:modified>
</cp:coreProperties>
</file>